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25"/>
  </p:notesMasterIdLst>
  <p:handoutMasterIdLst>
    <p:handoutMasterId r:id="rId26"/>
  </p:handoutMasterIdLst>
  <p:sldIdLst>
    <p:sldId id="277" r:id="rId2"/>
    <p:sldId id="278" r:id="rId3"/>
    <p:sldId id="256" r:id="rId4"/>
    <p:sldId id="257" r:id="rId5"/>
    <p:sldId id="263" r:id="rId6"/>
    <p:sldId id="258" r:id="rId7"/>
    <p:sldId id="259" r:id="rId8"/>
    <p:sldId id="260" r:id="rId9"/>
    <p:sldId id="261" r:id="rId10"/>
    <p:sldId id="264" r:id="rId11"/>
    <p:sldId id="266" r:id="rId12"/>
    <p:sldId id="265" r:id="rId13"/>
    <p:sldId id="262" r:id="rId14"/>
    <p:sldId id="267" r:id="rId15"/>
    <p:sldId id="268" r:id="rId16"/>
    <p:sldId id="271" r:id="rId17"/>
    <p:sldId id="269" r:id="rId18"/>
    <p:sldId id="270" r:id="rId19"/>
    <p:sldId id="276" r:id="rId20"/>
    <p:sldId id="272" r:id="rId21"/>
    <p:sldId id="273" r:id="rId22"/>
    <p:sldId id="274" r:id="rId23"/>
    <p:sldId id="279" r:id="rId24"/>
  </p:sldIdLst>
  <p:sldSz cx="6858000" cy="9144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F1D55E64-7220-4D4D-B881-29BD25B8E7F0}">
          <p14:sldIdLst>
            <p14:sldId id="277"/>
            <p14:sldId id="278"/>
            <p14:sldId id="256"/>
            <p14:sldId id="257"/>
            <p14:sldId id="263"/>
            <p14:sldId id="258"/>
            <p14:sldId id="259"/>
            <p14:sldId id="260"/>
            <p14:sldId id="261"/>
          </p14:sldIdLst>
        </p14:section>
        <p14:section name="Sezione senza titolo" id="{8211B78E-0A95-49CA-B895-A20D9C0D3D99}">
          <p14:sldIdLst>
            <p14:sldId id="264"/>
            <p14:sldId id="266"/>
            <p14:sldId id="265"/>
            <p14:sldId id="262"/>
            <p14:sldId id="267"/>
            <p14:sldId id="268"/>
            <p14:sldId id="271"/>
            <p14:sldId id="269"/>
            <p14:sldId id="270"/>
            <p14:sldId id="276"/>
            <p14:sldId id="272"/>
            <p14:sldId id="273"/>
            <p14:sldId id="274"/>
            <p14:sldId id="27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CC"/>
    <a:srgbClr val="007434"/>
    <a:srgbClr val="009644"/>
    <a:srgbClr val="D6A300"/>
    <a:srgbClr val="CC0000"/>
    <a:srgbClr val="CCFF33"/>
    <a:srgbClr val="FFFFCC"/>
    <a:srgbClr val="00FF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71" autoAdjust="0"/>
  </p:normalViewPr>
  <p:slideViewPr>
    <p:cSldViewPr>
      <p:cViewPr>
        <p:scale>
          <a:sx n="60" d="100"/>
          <a:sy n="60" d="100"/>
        </p:scale>
        <p:origin x="-2100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8C088-65C4-42BC-B2A5-F2541B444C31}" type="datetimeFigureOut">
              <a:rPr lang="it-IT" smtClean="0"/>
              <a:t>20/12/2014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5D66E-4688-4132-8A1A-3EF9073EE7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9573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A35D0B-0BCE-4590-9850-F202A69F27A1}" type="datetimeFigureOut">
              <a:rPr lang="it-IT" smtClean="0"/>
              <a:t>20/12/2014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535AA-074D-4541-8B82-5C96D40776C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1891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535AA-074D-4541-8B82-5C96D40776C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522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535AA-074D-4541-8B82-5C96D40776C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0591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E535AA-074D-4541-8B82-5C96D40776C8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6703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71450" y="304800"/>
            <a:ext cx="6521958" cy="804672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158749" y="7138617"/>
            <a:ext cx="6542532" cy="177544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3600"/>
            <a:ext cx="5829300" cy="237347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4741334"/>
            <a:ext cx="4800600" cy="196426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55C95-063C-4BBA-8393-32423FE7A50E}" type="datetime1">
              <a:rPr lang="it-IT" smtClean="0"/>
              <a:t>20/12/2014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C46A3-5AB7-462A-BD0F-C855F4B84944}" type="datetime1">
              <a:rPr lang="it-IT" smtClean="0"/>
              <a:t>20/12/2014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04800"/>
            <a:ext cx="6521958" cy="6315456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4535579" y="5604789"/>
            <a:ext cx="2157322" cy="95203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1964490" y="5433720"/>
            <a:ext cx="4158386" cy="1133517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121546" y="5450083"/>
            <a:ext cx="4100985" cy="1032363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4207117" y="5432233"/>
            <a:ext cx="2481000" cy="86873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158749" y="5411407"/>
            <a:ext cx="6542532" cy="1773165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524" y="3284747"/>
            <a:ext cx="5829300" cy="2032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5524" y="1916598"/>
            <a:ext cx="4813301" cy="125306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0FB28-74DC-4B84-8A18-7170F762AA92}" type="datetime1">
              <a:rPr lang="it-IT" smtClean="0"/>
              <a:t>20/12/2014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D557F-C250-45F5-A116-EEE4A85A1AFC}" type="datetime1">
              <a:rPr lang="it-IT" smtClean="0"/>
              <a:t>20/12/2014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507491" y="3572256"/>
            <a:ext cx="2866644" cy="4596384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3572256"/>
            <a:ext cx="2866644" cy="4596384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3570819"/>
            <a:ext cx="2866644" cy="853016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4572001"/>
            <a:ext cx="2865041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6150" y="3570817"/>
            <a:ext cx="2866644" cy="853016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4572001"/>
            <a:ext cx="2866644" cy="359621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A3C50-0755-4498-A8FE-1B84DFA72EAE}" type="datetime1">
              <a:rPr lang="it-IT" smtClean="0"/>
              <a:t>20/12/2014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9EF7-83E3-4298-B2B3-6CF18C9DB72A}" type="datetime1">
              <a:rPr lang="it-IT" smtClean="0"/>
              <a:t>20/12/2014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3165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AAE11-F7D6-41E9-AE93-55066D2FF65D}" type="datetime1">
              <a:rPr lang="it-IT" smtClean="0"/>
              <a:t>20/12/2014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84FB-BB38-4ED4-A377-4FD62A70FE9B}" type="datetime1">
              <a:rPr lang="it-IT" smtClean="0"/>
              <a:t>20/12/2014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775201"/>
            <a:ext cx="2514600" cy="2540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544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2514600" cy="1670304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8972" y="2438400"/>
            <a:ext cx="2928057" cy="508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1450" y="304800"/>
            <a:ext cx="6521958" cy="804672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158749" y="7138617"/>
            <a:ext cx="6542532" cy="177544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5617" y="451556"/>
            <a:ext cx="2859484" cy="3239912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1250" y="3714045"/>
            <a:ext cx="2863850" cy="3228623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F07EA-685E-4030-A960-D3A0EA7947E4}" type="datetime1">
              <a:rPr lang="it-IT" smtClean="0"/>
              <a:t>20/12/2014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8650" y="1828800"/>
            <a:ext cx="2674620" cy="390144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F0C43-7B3F-48B7-B407-EB59B177B75A}" type="datetime1">
              <a:rPr lang="it-IT" smtClean="0"/>
              <a:t>20/12/2014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171450" y="304800"/>
            <a:ext cx="6521958" cy="1901952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C4FD8-3093-4D61-AF96-AC4E23F54600}" type="datetime1">
              <a:rPr lang="it-IT" smtClean="0"/>
              <a:t>20/12/2014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158749" y="952255"/>
            <a:ext cx="6542532" cy="177544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930401"/>
            <a:ext cx="1543050" cy="5983111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930400"/>
            <a:ext cx="4514850" cy="5983112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71450" y="304800"/>
            <a:ext cx="6521958" cy="329184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158749" y="2239239"/>
            <a:ext cx="6542532" cy="177316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451104"/>
            <a:ext cx="6172200" cy="1670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2754" y="8333553"/>
            <a:ext cx="284001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97C4FD8-3093-4D61-AF96-AC4E23F54600}" type="datetime1">
              <a:rPr lang="it-IT" smtClean="0"/>
              <a:t>20/12/2014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229" y="8333553"/>
            <a:ext cx="284001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93316" y="8333552"/>
            <a:ext cx="87137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59A8405-7B9B-46C7-8041-CF3474A30EA8}" type="slidenum">
              <a:rPr lang="it-IT" smtClean="0"/>
              <a:t>‹N›</a:t>
            </a:fld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4051" y="3567289"/>
            <a:ext cx="5556250" cy="4600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7" Type="http://schemas.openxmlformats.org/officeDocument/2006/relationships/image" Target="../media/image23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64479" y="395536"/>
            <a:ext cx="5616624" cy="338554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600" b="1" i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ISTITUTO COMPRENSIVO PRIMO PONTECORVO</a:t>
            </a:r>
            <a:endParaRPr lang="it-IT" sz="1600" b="1" i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908721" y="899593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Una scuola per crescere insieme....</a:t>
            </a:r>
            <a:endParaRPr lang="it-IT" sz="3600" b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024520" y="2195736"/>
            <a:ext cx="489654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i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‘</a:t>
            </a:r>
            <a:r>
              <a:rPr lang="it-IT" b="1" i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’Incontrarsi è un inizio,</a:t>
            </a:r>
          </a:p>
          <a:p>
            <a:r>
              <a:rPr lang="it-IT" b="1" i="1" dirty="0">
                <a:solidFill>
                  <a:srgbClr val="0000FF"/>
                </a:solidFill>
                <a:latin typeface="Comic Sans MS" panose="030F0702030302020204" pitchFamily="66" charset="0"/>
              </a:rPr>
              <a:t>r</a:t>
            </a:r>
            <a:r>
              <a:rPr lang="it-IT" b="1" i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imanere insieme un progresso, lavorare insieme un successo’’</a:t>
            </a:r>
          </a:p>
          <a:p>
            <a:pPr algn="ctr"/>
            <a:r>
              <a:rPr lang="it-IT" sz="1400" b="1" i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(</a:t>
            </a:r>
            <a:r>
              <a:rPr lang="it-IT" sz="1400" b="1" i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H.Ford</a:t>
            </a:r>
            <a:r>
              <a:rPr lang="it-IT" sz="1400" b="1" i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)</a:t>
            </a:r>
            <a:endParaRPr lang="it-IT" sz="1400" b="1" i="1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524" y="4894253"/>
            <a:ext cx="4814869" cy="288892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4077073" y="3923928"/>
            <a:ext cx="1843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 </a:t>
            </a:r>
            <a:r>
              <a:rPr lang="it-IT" sz="1400" b="1" i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Anno scolastico</a:t>
            </a:r>
          </a:p>
          <a:p>
            <a:pPr algn="r"/>
            <a:r>
              <a:rPr lang="it-IT" sz="1400" b="1" i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2014/2015</a:t>
            </a:r>
            <a:endParaRPr lang="it-IT" sz="1400" b="1" i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Rettangolo 9"/>
          <p:cNvSpPr/>
          <p:nvPr/>
        </p:nvSpPr>
        <p:spPr>
          <a:xfrm rot="20194522">
            <a:off x="920838" y="4023763"/>
            <a:ext cx="1558648" cy="584775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C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anose="030F0702030302020204" pitchFamily="66" charset="0"/>
              </a:rPr>
              <a:t>P.O.F.</a:t>
            </a:r>
            <a:endParaRPr lang="it-IT" sz="32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C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09205" y="7801040"/>
            <a:ext cx="30625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0000CC"/>
                </a:solidFill>
              </a:rPr>
              <a:t>Contatti:</a:t>
            </a:r>
          </a:p>
          <a:p>
            <a:r>
              <a:rPr lang="it-IT" sz="1000" dirty="0" smtClean="0">
                <a:solidFill>
                  <a:srgbClr val="0000CC"/>
                </a:solidFill>
              </a:rPr>
              <a:t>Tel. 0776 760158</a:t>
            </a:r>
          </a:p>
          <a:p>
            <a:r>
              <a:rPr lang="it-IT" sz="1000" dirty="0" smtClean="0">
                <a:solidFill>
                  <a:srgbClr val="0000CC"/>
                </a:solidFill>
              </a:rPr>
              <a:t>Fax: 0776 770513</a:t>
            </a:r>
          </a:p>
          <a:p>
            <a:r>
              <a:rPr lang="it-IT" sz="1000" dirty="0" smtClean="0">
                <a:solidFill>
                  <a:srgbClr val="0000CC"/>
                </a:solidFill>
              </a:rPr>
              <a:t>Email: fric85300n@istruzione.it/fric85300n@pec.istruzione.it</a:t>
            </a:r>
            <a:endParaRPr lang="it-IT" sz="1000" dirty="0">
              <a:solidFill>
                <a:srgbClr val="0000CC"/>
              </a:solidFill>
            </a:endParaRPr>
          </a:p>
        </p:txBody>
      </p:sp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491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629740" y="607206"/>
            <a:ext cx="159851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mic Sans MS" panose="030F0702030302020204" pitchFamily="66" charset="0"/>
              </a:rPr>
              <a:t>Indice </a:t>
            </a:r>
            <a:endParaRPr lang="it-IT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0800" algn="tl" rotWithShape="0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32656" y="1547666"/>
            <a:ext cx="6120680" cy="71096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La nostra scuola                                        pag.  3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Contesto socio-ambientale e bisogni dell’utenza      pag.  4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err="1" smtClean="0">
                <a:solidFill>
                  <a:srgbClr val="0000FF"/>
                </a:solidFill>
                <a:latin typeface="Comic Sans MS" panose="030F0702030302020204" pitchFamily="66" charset="0"/>
              </a:rPr>
              <a:t>Mission</a:t>
            </a: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                                                  pag.  5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Risorse umane                                          pag.  6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Risorse strutturali                                     pag.  7  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Plessi scolastici e tempo scuola                       pag.  8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Bisogni formativi degli allievi                          pag. 10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Organizzazione delle risorse umane interne          pag. 11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Obiettivi generali dell’azione educativa               pag. 13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Obiettivi dell’intervento                                pag. 14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Obiettivi formativi trasversali                         pag. 15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Obiettivi generali disciplinari                          pag. 16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Competenze europee                                   pag. 17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Valutazione                                             pag. 18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Monitoraggio                                            pag. 19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Ampliamento dell’offerta formativa                   pag. 20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Continuità                                               pag. 21</a:t>
            </a:r>
          </a:p>
          <a:p>
            <a:pPr algn="just">
              <a:lnSpc>
                <a:spcPct val="150000"/>
              </a:lnSpc>
            </a:pPr>
            <a:r>
              <a:rPr lang="it-IT" sz="1600" b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Una domanda complessa di educazione                pag. 22</a:t>
            </a:r>
          </a:p>
          <a:p>
            <a:pPr algn="just">
              <a:lnSpc>
                <a:spcPct val="150000"/>
              </a:lnSpc>
            </a:pPr>
            <a:endParaRPr lang="it-IT" sz="1600" b="1" dirty="0" smtClean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2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3891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32656" y="395541"/>
            <a:ext cx="5936407" cy="648067"/>
          </a:xfrm>
          <a:ln w="38100">
            <a:solidFill>
              <a:srgbClr val="66CCFF"/>
            </a:solidFill>
            <a:prstDash val="sysDash"/>
          </a:ln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La nostra scuola</a:t>
            </a:r>
            <a:endParaRPr lang="it-IT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Elaborazione 4"/>
          <p:cNvSpPr/>
          <p:nvPr/>
        </p:nvSpPr>
        <p:spPr>
          <a:xfrm>
            <a:off x="548680" y="1567589"/>
            <a:ext cx="5769024" cy="2500355"/>
          </a:xfrm>
          <a:prstGeom prst="flowChartProcess">
            <a:avLst/>
          </a:prstGeom>
          <a:solidFill>
            <a:srgbClr val="66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917104" y="1719987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764704" y="1567588"/>
            <a:ext cx="5553000" cy="2339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Il primo Istituto Comprensivo Statale di Pontecorvo promuove la formazione e l’educazione dell’allievo di scuola dell’infanzia, primaria e secondaria di 1° grado in continuità con l’opera educativa della famiglia e attraverso un rapporto di collaborazione e di intesa, con la finalità di formare “l’uomo libero del domani” che, in modo responsabile, critico e attivo, sia partecipe della comunità locale, nazionale e internazionale</a:t>
            </a:r>
            <a:r>
              <a:rPr lang="it-IT" dirty="0" smtClean="0">
                <a:solidFill>
                  <a:srgbClr val="002060"/>
                </a:solidFill>
              </a:rPr>
              <a:t>.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13" name="Freccia in giù 12"/>
          <p:cNvSpPr/>
          <p:nvPr/>
        </p:nvSpPr>
        <p:spPr>
          <a:xfrm>
            <a:off x="3202438" y="4067947"/>
            <a:ext cx="242316" cy="489204"/>
          </a:xfrm>
          <a:prstGeom prst="downArrow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Decisione 14"/>
          <p:cNvSpPr/>
          <p:nvPr/>
        </p:nvSpPr>
        <p:spPr>
          <a:xfrm>
            <a:off x="1991449" y="4620382"/>
            <a:ext cx="2664296" cy="767332"/>
          </a:xfrm>
          <a:prstGeom prst="flowChartDecision">
            <a:avLst/>
          </a:prstGeom>
          <a:solidFill>
            <a:srgbClr val="8BE1FF"/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</a:rPr>
              <a:t>I nostri </a:t>
            </a:r>
          </a:p>
          <a:p>
            <a:pPr algn="ctr"/>
            <a:r>
              <a:rPr lang="it-IT" dirty="0" smtClean="0">
                <a:solidFill>
                  <a:srgbClr val="002060"/>
                </a:solidFill>
              </a:rPr>
              <a:t>valori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1374307" y="5891392"/>
            <a:ext cx="1190599" cy="710173"/>
          </a:xfrm>
          <a:prstGeom prst="ellipse">
            <a:avLst/>
          </a:prstGeom>
          <a:solidFill>
            <a:srgbClr val="92D050"/>
          </a:solidFill>
          <a:ln w="28575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070376" y="5830066"/>
            <a:ext cx="1465312" cy="518311"/>
          </a:xfrm>
          <a:prstGeom prst="ellipse">
            <a:avLst/>
          </a:prstGeom>
          <a:solidFill>
            <a:srgbClr val="CCCCFF"/>
          </a:solidFill>
          <a:ln>
            <a:solidFill>
              <a:srgbClr val="0070C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Integrazione/inclusione</a:t>
            </a:r>
            <a:endParaRPr lang="it-IT" sz="11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Ovale 18"/>
          <p:cNvSpPr/>
          <p:nvPr/>
        </p:nvSpPr>
        <p:spPr>
          <a:xfrm>
            <a:off x="2708920" y="6197580"/>
            <a:ext cx="1384079" cy="713256"/>
          </a:xfrm>
          <a:prstGeom prst="ellipse">
            <a:avLst/>
          </a:prstGeom>
          <a:solidFill>
            <a:srgbClr val="FFC000"/>
          </a:solidFill>
          <a:ln w="28575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>
                <a:solidFill>
                  <a:srgbClr val="002060"/>
                </a:solidFill>
                <a:latin typeface="Comic Sans MS" panose="030F0702030302020204" pitchFamily="66" charset="0"/>
              </a:rPr>
              <a:t>S</a:t>
            </a:r>
            <a:r>
              <a:rPr lang="it-IT" sz="1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olidarietà</a:t>
            </a:r>
            <a:endParaRPr lang="it-IT" sz="12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Ovale 19"/>
          <p:cNvSpPr/>
          <p:nvPr/>
        </p:nvSpPr>
        <p:spPr>
          <a:xfrm>
            <a:off x="5608259" y="5247360"/>
            <a:ext cx="1198984" cy="914400"/>
          </a:xfrm>
          <a:prstGeom prst="ellipse">
            <a:avLst/>
          </a:prstGeom>
          <a:solidFill>
            <a:srgbClr val="FFCCFF"/>
          </a:solidFill>
          <a:ln>
            <a:solidFill>
              <a:srgbClr val="E163C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Ovale 20"/>
          <p:cNvSpPr/>
          <p:nvPr/>
        </p:nvSpPr>
        <p:spPr>
          <a:xfrm>
            <a:off x="5500115" y="7480830"/>
            <a:ext cx="1287856" cy="771839"/>
          </a:xfrm>
          <a:prstGeom prst="ellipse">
            <a:avLst/>
          </a:prstGeom>
          <a:solidFill>
            <a:srgbClr val="66CC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Ovale 21"/>
          <p:cNvSpPr/>
          <p:nvPr/>
        </p:nvSpPr>
        <p:spPr>
          <a:xfrm>
            <a:off x="4254255" y="6791529"/>
            <a:ext cx="1008538" cy="660065"/>
          </a:xfrm>
          <a:prstGeom prst="ellipse">
            <a:avLst/>
          </a:prstGeom>
          <a:solidFill>
            <a:srgbClr val="FF0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Ovale 22"/>
          <p:cNvSpPr/>
          <p:nvPr/>
        </p:nvSpPr>
        <p:spPr>
          <a:xfrm>
            <a:off x="91480" y="7842641"/>
            <a:ext cx="1282824" cy="706603"/>
          </a:xfrm>
          <a:prstGeom prst="ellipse">
            <a:avLst/>
          </a:prstGeom>
          <a:solidFill>
            <a:srgbClr val="FFFFCC"/>
          </a:solidFill>
          <a:ln>
            <a:solidFill>
              <a:srgbClr val="CC99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/>
          <p:cNvSpPr/>
          <p:nvPr/>
        </p:nvSpPr>
        <p:spPr>
          <a:xfrm>
            <a:off x="332656" y="5409903"/>
            <a:ext cx="1041648" cy="73446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C00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1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Ovale 24"/>
          <p:cNvSpPr/>
          <p:nvPr/>
        </p:nvSpPr>
        <p:spPr>
          <a:xfrm>
            <a:off x="91480" y="6644795"/>
            <a:ext cx="1105272" cy="772579"/>
          </a:xfrm>
          <a:prstGeom prst="ellipse">
            <a:avLst/>
          </a:prstGeom>
          <a:solidFill>
            <a:srgbClr val="CC99FF"/>
          </a:solidFill>
          <a:ln w="3810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Ovale 25"/>
          <p:cNvSpPr/>
          <p:nvPr/>
        </p:nvSpPr>
        <p:spPr>
          <a:xfrm>
            <a:off x="1951999" y="8092044"/>
            <a:ext cx="1250439" cy="664333"/>
          </a:xfrm>
          <a:prstGeom prst="ellipse">
            <a:avLst/>
          </a:prstGeom>
          <a:solidFill>
            <a:srgbClr val="CC9900"/>
          </a:solidFill>
          <a:ln>
            <a:solidFill>
              <a:srgbClr val="94682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Ovale 26"/>
          <p:cNvSpPr/>
          <p:nvPr/>
        </p:nvSpPr>
        <p:spPr>
          <a:xfrm>
            <a:off x="3589911" y="7615267"/>
            <a:ext cx="1328688" cy="914400"/>
          </a:xfrm>
          <a:prstGeom prst="ellipse">
            <a:avLst/>
          </a:prstGeom>
          <a:solidFill>
            <a:srgbClr val="00FF0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Ovale 27"/>
          <p:cNvSpPr/>
          <p:nvPr/>
        </p:nvSpPr>
        <p:spPr>
          <a:xfrm>
            <a:off x="5616746" y="6604463"/>
            <a:ext cx="1171224" cy="612747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0" name="Connettore 2 29"/>
          <p:cNvCxnSpPr/>
          <p:nvPr/>
        </p:nvCxnSpPr>
        <p:spPr>
          <a:xfrm flipH="1">
            <a:off x="1374308" y="5220075"/>
            <a:ext cx="577691" cy="214119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 flipH="1">
            <a:off x="2185418" y="5409905"/>
            <a:ext cx="523505" cy="283747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 flipH="1">
            <a:off x="3202438" y="5551779"/>
            <a:ext cx="42420" cy="339615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4093000" y="5325001"/>
            <a:ext cx="200099" cy="36865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 flipH="1">
            <a:off x="853480" y="6246479"/>
            <a:ext cx="343272" cy="32644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sellaDiTesto 3"/>
          <p:cNvSpPr txBox="1"/>
          <p:nvPr/>
        </p:nvSpPr>
        <p:spPr>
          <a:xfrm>
            <a:off x="1523379" y="6101350"/>
            <a:ext cx="10415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latin typeface="Comic Sans MS" panose="030F0702030302020204" pitchFamily="66" charset="0"/>
              </a:rPr>
              <a:t>Accoglienza</a:t>
            </a:r>
            <a:endParaRPr lang="it-IT" sz="1100" dirty="0">
              <a:latin typeface="Comic Sans MS" panose="030F0702030302020204" pitchFamily="66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32656" y="5551779"/>
            <a:ext cx="1041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 smtClean="0">
                <a:latin typeface="Comic Sans MS" panose="030F0702030302020204" pitchFamily="66" charset="0"/>
              </a:rPr>
              <a:t>Centralità dell’alunno</a:t>
            </a:r>
            <a:endParaRPr lang="it-IT" sz="1100" dirty="0">
              <a:latin typeface="Comic Sans MS" panose="030F0702030302020204" pitchFamily="66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669571" y="5428470"/>
            <a:ext cx="1198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/>
              <a:t>Uguaglianza opportunità educative</a:t>
            </a:r>
            <a:endParaRPr lang="it-IT" sz="12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661249" y="6752229"/>
            <a:ext cx="965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Comic Sans MS" panose="030F0702030302020204" pitchFamily="66" charset="0"/>
              </a:rPr>
              <a:t>I</a:t>
            </a:r>
            <a:r>
              <a:rPr lang="it-IT" sz="1200" dirty="0" smtClean="0">
                <a:latin typeface="Comic Sans MS" panose="030F0702030302020204" pitchFamily="66" charset="0"/>
              </a:rPr>
              <a:t>mparzialità</a:t>
            </a:r>
            <a:endParaRPr lang="it-IT" sz="1200" dirty="0">
              <a:latin typeface="Comic Sans MS" panose="030F0702030302020204" pitchFamily="66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500115" y="7615269"/>
            <a:ext cx="1287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/>
              <a:t>Libertà d’insegnamento</a:t>
            </a:r>
            <a:endParaRPr lang="it-IT" sz="12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3618490" y="7820686"/>
            <a:ext cx="1366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latin typeface="Comic Sans MS" panose="030F0702030302020204" pitchFamily="66" charset="0"/>
              </a:rPr>
              <a:t>Promozione umana, sociale e civile</a:t>
            </a:r>
            <a:endParaRPr lang="it-IT" sz="1200" dirty="0">
              <a:latin typeface="Comic Sans MS" panose="030F0702030302020204" pitchFamily="66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273861" y="6983062"/>
            <a:ext cx="998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latin typeface="Comic Sans MS" panose="030F0702030302020204" pitchFamily="66" charset="0"/>
              </a:rPr>
              <a:t>Continuità</a:t>
            </a:r>
            <a:endParaRPr lang="it-IT" sz="1200" dirty="0">
              <a:latin typeface="Comic Sans MS" panose="030F0702030302020204" pitchFamily="66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991449" y="8252670"/>
            <a:ext cx="12109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>
                <a:latin typeface="Comic Sans MS" panose="030F0702030302020204" pitchFamily="66" charset="0"/>
              </a:rPr>
              <a:t>O</a:t>
            </a:r>
            <a:r>
              <a:rPr lang="it-IT" sz="1200" dirty="0" smtClean="0">
                <a:latin typeface="Comic Sans MS" panose="030F0702030302020204" pitchFamily="66" charset="0"/>
              </a:rPr>
              <a:t>rientamento</a:t>
            </a:r>
            <a:endParaRPr lang="it-IT" sz="1200" dirty="0">
              <a:latin typeface="Comic Sans MS" panose="030F0702030302020204" pitchFamily="66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53565" y="6910837"/>
            <a:ext cx="1143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omic Sans MS" panose="030F0702030302020204" pitchFamily="66" charset="0"/>
              </a:rPr>
              <a:t>Uguaglianza</a:t>
            </a:r>
            <a:endParaRPr lang="it-IT" sz="1200" dirty="0">
              <a:latin typeface="Comic Sans MS" panose="030F0702030302020204" pitchFamily="66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332656" y="8038604"/>
            <a:ext cx="864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Comic Sans MS" panose="030F0702030302020204" pitchFamily="66" charset="0"/>
              </a:rPr>
              <a:t>L</a:t>
            </a:r>
            <a:r>
              <a:rPr lang="it-IT" sz="1400" dirty="0" smtClean="0">
                <a:latin typeface="Comic Sans MS" panose="030F0702030302020204" pitchFamily="66" charset="0"/>
              </a:rPr>
              <a:t>egalità</a:t>
            </a:r>
            <a:endParaRPr lang="it-IT" sz="1400" dirty="0">
              <a:latin typeface="Comic Sans MS" panose="030F0702030302020204" pitchFamily="66" charset="0"/>
            </a:endParaRPr>
          </a:p>
        </p:txBody>
      </p:sp>
      <p:cxnSp>
        <p:nvCxnSpPr>
          <p:cNvPr id="38" name="Connettore 2 37"/>
          <p:cNvCxnSpPr/>
          <p:nvPr/>
        </p:nvCxnSpPr>
        <p:spPr>
          <a:xfrm>
            <a:off x="4803031" y="5193423"/>
            <a:ext cx="469650" cy="184327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>
            <a:off x="5669571" y="6186004"/>
            <a:ext cx="200099" cy="36865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>
            <a:off x="4201817" y="6348376"/>
            <a:ext cx="200099" cy="36865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3894624" y="7049335"/>
            <a:ext cx="158842" cy="373168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 flipH="1">
            <a:off x="2447171" y="6532701"/>
            <a:ext cx="130047" cy="258828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 flipH="1">
            <a:off x="1055367" y="7260061"/>
            <a:ext cx="468012" cy="47528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/>
          <p:nvPr/>
        </p:nvCxnSpPr>
        <p:spPr>
          <a:xfrm flipH="1">
            <a:off x="2921250" y="7480831"/>
            <a:ext cx="323608" cy="481728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/>
          <p:nvPr/>
        </p:nvCxnSpPr>
        <p:spPr>
          <a:xfrm>
            <a:off x="5452312" y="7085899"/>
            <a:ext cx="200099" cy="36865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e 54"/>
          <p:cNvSpPr/>
          <p:nvPr/>
        </p:nvSpPr>
        <p:spPr>
          <a:xfrm>
            <a:off x="1663153" y="7027623"/>
            <a:ext cx="1279499" cy="834895"/>
          </a:xfrm>
          <a:prstGeom prst="ellipse">
            <a:avLst/>
          </a:prstGeom>
          <a:solidFill>
            <a:srgbClr val="E163CF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3" name="CasellaDiTesto 52"/>
          <p:cNvSpPr txBox="1"/>
          <p:nvPr/>
        </p:nvSpPr>
        <p:spPr>
          <a:xfrm>
            <a:off x="1818275" y="7154402"/>
            <a:ext cx="969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dirty="0" smtClean="0">
                <a:latin typeface="Comic Sans MS" panose="030F0702030302020204" pitchFamily="66" charset="0"/>
              </a:rPr>
              <a:t>La cultura come valore</a:t>
            </a:r>
            <a:endParaRPr lang="it-IT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21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aborazione 3"/>
          <p:cNvSpPr/>
          <p:nvPr/>
        </p:nvSpPr>
        <p:spPr>
          <a:xfrm>
            <a:off x="854287" y="683568"/>
            <a:ext cx="5040560" cy="792088"/>
          </a:xfrm>
          <a:prstGeom prst="flowChartProcess">
            <a:avLst/>
          </a:prstGeom>
          <a:solidFill>
            <a:srgbClr val="CCFFFF"/>
          </a:solidFill>
          <a:ln w="38100">
            <a:solidFill>
              <a:srgbClr val="0070C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</a:t>
            </a:r>
            <a:r>
              <a:rPr lang="it-IT" sz="24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ontesto socio-ambientale e bisogni dell’utenza</a:t>
            </a:r>
            <a:endParaRPr lang="it-IT" sz="2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9909721" y="2743471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5" name="Freccia in giù 14"/>
          <p:cNvSpPr/>
          <p:nvPr/>
        </p:nvSpPr>
        <p:spPr>
          <a:xfrm flipH="1">
            <a:off x="3284989" y="1597861"/>
            <a:ext cx="288027" cy="648072"/>
          </a:xfrm>
          <a:prstGeom prst="downArrow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260648" y="2360607"/>
            <a:ext cx="6264695" cy="3212016"/>
          </a:xfrm>
          <a:prstGeom prst="rect">
            <a:avLst/>
          </a:prstGeom>
          <a:solidFill>
            <a:srgbClr val="FFCCFF"/>
          </a:solidFill>
          <a:ln>
            <a:solidFill>
              <a:srgbClr val="D60093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303899" y="2412345"/>
            <a:ext cx="6221445" cy="3108543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rgbClr val="002060"/>
                </a:solidFill>
              </a:rPr>
              <a:t>Il contesto di appartenenza delle famiglie degli alunni del 1° Istituto Comprensivo presenta un livello socio-culturale medio, ma con rare occasioni associative e di incontri di coinvolgimento in iniziative di carattere culturale-educativo.</a:t>
            </a:r>
          </a:p>
          <a:p>
            <a:r>
              <a:rPr lang="it-IT" sz="1400" dirty="0" smtClean="0">
                <a:solidFill>
                  <a:srgbClr val="002060"/>
                </a:solidFill>
              </a:rPr>
              <a:t>In </a:t>
            </a:r>
            <a:r>
              <a:rPr lang="it-IT" sz="1400" dirty="0">
                <a:solidFill>
                  <a:srgbClr val="002060"/>
                </a:solidFill>
              </a:rPr>
              <a:t>tale contesto la nostra scuola si colloca come naturale centro di incontro,  di comunicazione, di istanze condivise, predisponendo assemblee, colloqui individuali e richiedendo la partecipazione delle famiglie a Progetti vari di interesse educativo,  manifestazioni di Istituto, visite guidate.</a:t>
            </a:r>
          </a:p>
          <a:p>
            <a:r>
              <a:rPr lang="it-IT" sz="1400" dirty="0">
                <a:solidFill>
                  <a:srgbClr val="002060"/>
                </a:solidFill>
              </a:rPr>
              <a:t>Il POF, denominato </a:t>
            </a:r>
            <a:r>
              <a:rPr lang="it-IT" sz="1400" b="1" dirty="0">
                <a:solidFill>
                  <a:srgbClr val="002060"/>
                </a:solidFill>
              </a:rPr>
              <a:t>“UNA SCUOLA PER CRESCERE INSIEME…..”, </a:t>
            </a:r>
            <a:r>
              <a:rPr lang="it-IT" sz="1400" dirty="0">
                <a:solidFill>
                  <a:srgbClr val="002060"/>
                </a:solidFill>
              </a:rPr>
              <a:t>intende creare un ambiente di apprendimento cooperativo tra i diversi ordini di scuola per consentire a tutti di raggiungere le competenze europee e diventare consapevoli cittadini del </a:t>
            </a:r>
            <a:r>
              <a:rPr lang="it-IT" sz="1400" dirty="0" smtClean="0">
                <a:solidFill>
                  <a:srgbClr val="002060"/>
                </a:solidFill>
              </a:rPr>
              <a:t>mondo. I </a:t>
            </a:r>
            <a:r>
              <a:rPr lang="it-IT" sz="1400" dirty="0">
                <a:solidFill>
                  <a:srgbClr val="002060"/>
                </a:solidFill>
              </a:rPr>
              <a:t>tempi dell’insegnamento e dello svolgimento delle singole discipline e attività sono correlate nel modo più adeguato ai ritmi di apprendimento degli alunni. Pertanto, si adottano tutte le forme di flessibilità che si ritengono opportune</a:t>
            </a:r>
            <a:r>
              <a:rPr lang="it-IT" sz="1400" dirty="0" smtClean="0">
                <a:solidFill>
                  <a:srgbClr val="002060"/>
                </a:solidFill>
              </a:rPr>
              <a:t>.</a:t>
            </a:r>
            <a:endParaRPr lang="it-IT" sz="1400" dirty="0">
              <a:solidFill>
                <a:srgbClr val="002060"/>
              </a:solidFill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60648" y="6263631"/>
            <a:ext cx="6264695" cy="1184752"/>
          </a:xfrm>
          <a:prstGeom prst="rect">
            <a:avLst/>
          </a:prstGeom>
          <a:solidFill>
            <a:srgbClr val="FFFFFF"/>
          </a:solidFill>
          <a:ln>
            <a:solidFill>
              <a:srgbClr val="FF99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14" name="Rettangolo 13"/>
          <p:cNvSpPr/>
          <p:nvPr/>
        </p:nvSpPr>
        <p:spPr>
          <a:xfrm>
            <a:off x="285554" y="7824521"/>
            <a:ext cx="6264695" cy="1015663"/>
          </a:xfrm>
          <a:prstGeom prst="rect">
            <a:avLst/>
          </a:prstGeom>
          <a:solidFill>
            <a:srgbClr val="35EB39"/>
          </a:solidFill>
          <a:ln>
            <a:solidFill>
              <a:srgbClr val="00602B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CasellaDiTesto 19"/>
          <p:cNvSpPr txBox="1"/>
          <p:nvPr/>
        </p:nvSpPr>
        <p:spPr>
          <a:xfrm>
            <a:off x="404665" y="7808586"/>
            <a:ext cx="56886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Genitori</a:t>
            </a:r>
          </a:p>
          <a:p>
            <a:r>
              <a:rPr lang="it-IT" sz="14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Aspirano a seguire il processo di apprendimento dei propri figli, ricevendone le informazioni necessarie sui livelli di apprendimento e sui progressi </a:t>
            </a:r>
            <a:endParaRPr lang="it-IT" sz="1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46258" y="6263630"/>
            <a:ext cx="6107078" cy="12311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Docenti e alunni</a:t>
            </a:r>
          </a:p>
          <a:p>
            <a:r>
              <a:rPr lang="it-IT" sz="14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Condividono una modalità di «fare scuola» flessibilmente, ai contesi, agli interessi, alle iniziative di gruppo; aperta ad attività comuni, ad incontri, forme di lavoro cooperativo e scambi di risorse e di competenze</a:t>
            </a:r>
            <a:endParaRPr lang="it-IT" sz="14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Rettangolo 21"/>
          <p:cNvSpPr/>
          <p:nvPr/>
        </p:nvSpPr>
        <p:spPr>
          <a:xfrm>
            <a:off x="1988840" y="5697708"/>
            <a:ext cx="2880320" cy="369332"/>
          </a:xfrm>
          <a:prstGeom prst="rect">
            <a:avLst/>
          </a:prstGeom>
          <a:solidFill>
            <a:srgbClr val="CCFFFF"/>
          </a:solidFill>
          <a:ln w="38100">
            <a:solidFill>
              <a:srgbClr val="0070C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Richieste </a:t>
            </a:r>
            <a:endParaRPr lang="it-IT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900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rgamena 2 2"/>
          <p:cNvSpPr/>
          <p:nvPr/>
        </p:nvSpPr>
        <p:spPr>
          <a:xfrm>
            <a:off x="1164727" y="755576"/>
            <a:ext cx="4392488" cy="1033272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i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MISSION</a:t>
            </a:r>
            <a:endParaRPr lang="it-IT" sz="2800" b="1" i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36635" y="2670693"/>
            <a:ext cx="6188710" cy="4637611"/>
          </a:xfrm>
          <a:prstGeom prst="rect">
            <a:avLst/>
          </a:prstGeom>
          <a:solidFill>
            <a:srgbClr val="FFFFCC"/>
          </a:solidFill>
          <a:ln w="38100">
            <a:solidFill>
              <a:srgbClr val="C0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44646" y="2915817"/>
            <a:ext cx="583264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/>
              <a:t> </a:t>
            </a:r>
            <a:endParaRPr lang="it-IT" sz="1400" dirty="0"/>
          </a:p>
          <a:p>
            <a:pPr algn="just"/>
            <a:r>
              <a:rPr lang="it-IT" dirty="0">
                <a:solidFill>
                  <a:srgbClr val="C00000"/>
                </a:solidFill>
                <a:latin typeface="Comic Sans MS" panose="030F0702030302020204" pitchFamily="66" charset="0"/>
              </a:rPr>
              <a:t>La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>
                <a:solidFill>
                  <a:srgbClr val="C00000"/>
                </a:solidFill>
                <a:latin typeface="Comic Sans MS" panose="030F0702030302020204" pitchFamily="66" charset="0"/>
              </a:rPr>
              <a:t>scuola diventa formativa poiché non mira alla sola acquisizione delle conoscenze, ma promuove la formazione di atteggiamenti e di competenze. Adotta tutte le forme di flessibilità ritenute opportune per rendere l’alunno capace di autostima e di autonomia critica, indispensabili alla sua formazione armonica. </a:t>
            </a:r>
          </a:p>
          <a:p>
            <a:pPr algn="just"/>
            <a:r>
              <a:rPr lang="it-IT" dirty="0">
                <a:solidFill>
                  <a:srgbClr val="C00000"/>
                </a:solidFill>
                <a:latin typeface="Comic Sans MS" panose="030F0702030302020204" pitchFamily="66" charset="0"/>
              </a:rPr>
              <a:t>Una scuola dove si vive in una dimensione collaborativa e cooperativa, aperta agli apporti esterni, pronta a mettersi in rete per acquisire e offrire esperienze, attenta a ciò che cambia nel mondo e nel territorio, sensibile ai processi educativi ed a quelli culturali, in grado di mobilitare risorse d’intelligenza e di impegno</a:t>
            </a:r>
            <a:r>
              <a:rPr lang="it-IT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140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aborazione alternativa 1"/>
          <p:cNvSpPr/>
          <p:nvPr/>
        </p:nvSpPr>
        <p:spPr>
          <a:xfrm>
            <a:off x="836712" y="511987"/>
            <a:ext cx="5328592" cy="504056"/>
          </a:xfrm>
          <a:prstGeom prst="flowChartAlternateProcess">
            <a:avLst/>
          </a:prstGeom>
          <a:solidFill>
            <a:srgbClr val="CCFF33"/>
          </a:solidFill>
          <a:ln w="57150">
            <a:solidFill>
              <a:srgbClr val="00B05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Risorse umane</a:t>
            </a:r>
            <a:endParaRPr lang="it-IT" sz="3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057375"/>
              </p:ext>
            </p:extLst>
          </p:nvPr>
        </p:nvGraphicFramePr>
        <p:xfrm>
          <a:off x="625768" y="1259632"/>
          <a:ext cx="5688633" cy="3460256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tblPr>
              <a:tblGrid>
                <a:gridCol w="2550087"/>
                <a:gridCol w="784164"/>
                <a:gridCol w="784794"/>
                <a:gridCol w="784794"/>
                <a:gridCol w="784794"/>
              </a:tblGrid>
              <a:tr h="8640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i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 b="1" dirty="0" smtClean="0">
                        <a:solidFill>
                          <a:srgbClr val="00B050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 smtClean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Ins</a:t>
                      </a:r>
                      <a:r>
                        <a:rPr lang="it-IT" sz="1200" b="1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. posto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comune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 b="1" dirty="0" smtClean="0">
                        <a:solidFill>
                          <a:srgbClr val="00B050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 smtClean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Ins</a:t>
                      </a:r>
                      <a:r>
                        <a:rPr lang="it-IT" sz="1200" b="1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sostegno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 b="1" dirty="0" smtClean="0">
                        <a:solidFill>
                          <a:srgbClr val="00B050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 smtClean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Ins</a:t>
                      </a:r>
                      <a:r>
                        <a:rPr lang="it-IT" sz="1200" b="1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err="1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Rel</a:t>
                      </a:r>
                      <a:r>
                        <a:rPr lang="it-IT" sz="1200" b="1" dirty="0">
                          <a:solidFill>
                            <a:srgbClr val="00B050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. Cattolica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33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i="1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SCUOLA INFANZIA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100" b="1" i="1" dirty="0" smtClean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22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3</a:t>
                      </a:r>
                      <a:endParaRPr lang="it-IT" sz="120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1</a:t>
                      </a:r>
                      <a:endParaRPr lang="it-IT" sz="120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36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i="1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SCUOLA </a:t>
                      </a:r>
                      <a:r>
                        <a:rPr lang="it-IT" sz="1100" b="1" i="1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PRIMARIA</a:t>
                      </a:r>
                      <a:endParaRPr lang="it-IT" sz="1200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24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5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2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57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i="1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SCUOLA SECONDARIA1°GRADO</a:t>
                      </a:r>
                      <a:endParaRPr lang="it-IT" sz="1200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24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6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1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36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i="1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DSGA</a:t>
                      </a:r>
                      <a:endParaRPr lang="it-IT" sz="1200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1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57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i="1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ASSISTENTI AMMINISTRATIVI</a:t>
                      </a:r>
                      <a:endParaRPr lang="it-IT" sz="1200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4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3972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i="1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COLLABORATORI </a:t>
                      </a:r>
                      <a:r>
                        <a:rPr lang="it-IT" sz="1100" b="1" i="1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SCOLASTICI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200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11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4112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i="1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INSEGNANTI  FUORI </a:t>
                      </a:r>
                      <a:r>
                        <a:rPr lang="it-IT" sz="1100" b="1" i="1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RUOLO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200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1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 </a:t>
                      </a:r>
                      <a:endParaRPr lang="it-IT" sz="1200" dirty="0"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33403" y="410317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605384"/>
              </p:ext>
            </p:extLst>
          </p:nvPr>
        </p:nvGraphicFramePr>
        <p:xfrm>
          <a:off x="620689" y="6588224"/>
          <a:ext cx="5549695" cy="1906136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885399"/>
                <a:gridCol w="2664296"/>
              </a:tblGrid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Times New Roman"/>
                        </a:rPr>
                        <a:t>Scuola infanzia</a:t>
                      </a:r>
                      <a:endParaRPr lang="it-IT" sz="1600" b="1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212</a:t>
                      </a:r>
                      <a:endParaRPr lang="it-IT" sz="1600" b="1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</a:tr>
              <a:tr h="560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</a:rPr>
                        <a:t>Scuola</a:t>
                      </a:r>
                      <a:r>
                        <a:rPr lang="it-IT" sz="1600" b="1" baseline="0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</a:rPr>
                        <a:t> Primaria</a:t>
                      </a:r>
                      <a:endParaRPr lang="it-IT" sz="1600" b="1" dirty="0" smtClean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+mn-ea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600" b="1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omic Sans MS" panose="030F0702030302020204" pitchFamily="66" charset="0"/>
                        </a:rPr>
                        <a:t>335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5608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Scuola</a:t>
                      </a:r>
                      <a:r>
                        <a:rPr lang="it-IT" sz="1600" b="1" baseline="0" dirty="0" smtClean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 Secondaria di 1°gr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it-IT" sz="1600" b="1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omic Sans MS" panose="030F0702030302020204" pitchFamily="66" charset="0"/>
                        </a:rPr>
                        <a:t>255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80416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0000FF"/>
                          </a:solidFill>
                          <a:effectLst/>
                          <a:latin typeface="Comic Sans MS" panose="030F0702030302020204" pitchFamily="66" charset="0"/>
                        </a:rPr>
                        <a:t>TOTALE</a:t>
                      </a:r>
                      <a:endParaRPr lang="it-IT" sz="1600" b="1" dirty="0">
                        <a:solidFill>
                          <a:srgbClr val="0000FF"/>
                        </a:solidFill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effectLst/>
                          <a:latin typeface="Comic Sans MS" panose="030F0702030302020204" pitchFamily="66" charset="0"/>
                        </a:rPr>
                        <a:t>802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6" name="Rettangolo arrotondato 5"/>
          <p:cNvSpPr/>
          <p:nvPr/>
        </p:nvSpPr>
        <p:spPr>
          <a:xfrm>
            <a:off x="643422" y="5103041"/>
            <a:ext cx="5521882" cy="811547"/>
          </a:xfrm>
          <a:prstGeom prst="roundRect">
            <a:avLst/>
          </a:prstGeom>
          <a:solidFill>
            <a:srgbClr val="CCFF33"/>
          </a:solidFill>
          <a:ln w="57150">
            <a:solidFill>
              <a:srgbClr val="00B05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720071" y="5083591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Popolazione scolastica distribuita su 42 classi</a:t>
            </a:r>
            <a:endParaRPr lang="it-IT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Segnaposto piè di pagina 12"/>
          <p:cNvSpPr txBox="1">
            <a:spLocks/>
          </p:cNvSpPr>
          <p:nvPr/>
        </p:nvSpPr>
        <p:spPr>
          <a:xfrm>
            <a:off x="4821662" y="8676456"/>
            <a:ext cx="2165970" cy="28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mtClean="0"/>
              <a:t>6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887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20688" y="707082"/>
            <a:ext cx="5760640" cy="461665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D6A300"/>
                </a:solidFill>
                <a:latin typeface="Comic Sans MS" panose="030F0702030302020204" pitchFamily="66" charset="0"/>
              </a:rPr>
              <a:t>Risorse strutturali</a:t>
            </a:r>
            <a:endParaRPr lang="it-IT" sz="2400" b="1" dirty="0">
              <a:solidFill>
                <a:srgbClr val="D6A3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Esagono 8"/>
          <p:cNvSpPr/>
          <p:nvPr/>
        </p:nvSpPr>
        <p:spPr>
          <a:xfrm>
            <a:off x="476672" y="2267744"/>
            <a:ext cx="1936699" cy="914400"/>
          </a:xfrm>
          <a:prstGeom prst="hexagon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SCUOLA INFANZIA</a:t>
            </a:r>
            <a:endParaRPr lang="it-IT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Esagono 9"/>
          <p:cNvSpPr/>
          <p:nvPr/>
        </p:nvSpPr>
        <p:spPr>
          <a:xfrm>
            <a:off x="2636914" y="2267744"/>
            <a:ext cx="1898504" cy="914400"/>
          </a:xfrm>
          <a:prstGeom prst="hexagon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>
                <a:solidFill>
                  <a:srgbClr val="009644"/>
                </a:solidFill>
                <a:latin typeface="Comic Sans MS" panose="030F0702030302020204" pitchFamily="66" charset="0"/>
              </a:rPr>
              <a:t>SCUOLA PRIMARIA</a:t>
            </a:r>
            <a:endParaRPr lang="it-IT" sz="1600" b="1" dirty="0">
              <a:solidFill>
                <a:srgbClr val="009644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Esagono 10"/>
          <p:cNvSpPr/>
          <p:nvPr/>
        </p:nvSpPr>
        <p:spPr>
          <a:xfrm>
            <a:off x="4725145" y="2307545"/>
            <a:ext cx="1879088" cy="914400"/>
          </a:xfrm>
          <a:prstGeom prst="hexagon">
            <a:avLst/>
          </a:prstGeom>
          <a:ln w="38100">
            <a:solidFill>
              <a:srgbClr val="00B0F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SCUOLA SECONDARIA I°GRADO</a:t>
            </a:r>
            <a:endParaRPr lang="it-IT" sz="14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Elaborazione alternativa 14"/>
          <p:cNvSpPr/>
          <p:nvPr/>
        </p:nvSpPr>
        <p:spPr>
          <a:xfrm>
            <a:off x="611543" y="4336209"/>
            <a:ext cx="1792681" cy="1883075"/>
          </a:xfrm>
          <a:prstGeom prst="flowChartAlternateProcess">
            <a:avLst/>
          </a:prstGeom>
          <a:ln w="38100">
            <a:solidFill>
              <a:srgbClr val="FF0000"/>
            </a:solidFill>
          </a:ln>
          <a:scene3d>
            <a:camera prst="obliqueBottomLef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Elaborazione alternativa 16"/>
          <p:cNvSpPr/>
          <p:nvPr/>
        </p:nvSpPr>
        <p:spPr>
          <a:xfrm>
            <a:off x="2708918" y="4321268"/>
            <a:ext cx="1754487" cy="1883075"/>
          </a:xfrm>
          <a:prstGeom prst="flowChartAlternateProcess">
            <a:avLst/>
          </a:prstGeom>
          <a:ln w="38100">
            <a:solidFill>
              <a:srgbClr val="00B050"/>
            </a:solidFill>
          </a:ln>
          <a:scene3d>
            <a:camera prst="obliqueBottomLef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CAPOLUOGO</a:t>
            </a:r>
          </a:p>
          <a:p>
            <a:pPr algn="ctr"/>
            <a:endParaRPr lang="it-IT" sz="1400" dirty="0" smtClean="0">
              <a:solidFill>
                <a:srgbClr val="007434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Via </a:t>
            </a:r>
            <a:r>
              <a:rPr lang="it-IT" sz="1400" dirty="0" err="1" smtClean="0">
                <a:solidFill>
                  <a:srgbClr val="007434"/>
                </a:solidFill>
                <a:latin typeface="Comic Sans MS" panose="030F0702030302020204" pitchFamily="66" charset="0"/>
              </a:rPr>
              <a:t>S.D’Acquisto</a:t>
            </a:r>
            <a:endParaRPr lang="it-IT" sz="1400" dirty="0">
              <a:solidFill>
                <a:srgbClr val="007434"/>
              </a:solidFill>
              <a:latin typeface="Comic Sans MS" panose="030F0702030302020204" pitchFamily="66" charset="0"/>
            </a:endParaRPr>
          </a:p>
          <a:p>
            <a:pPr algn="ctr"/>
            <a:endParaRPr lang="it-IT" sz="1400" dirty="0" smtClean="0">
              <a:solidFill>
                <a:srgbClr val="007434"/>
              </a:solidFill>
              <a:latin typeface="Comic Sans MS" panose="030F0702030302020204" pitchFamily="66" charset="0"/>
            </a:endParaRPr>
          </a:p>
          <a:p>
            <a:pPr algn="ctr"/>
            <a:endParaRPr lang="it-IT" sz="1400" dirty="0" smtClean="0">
              <a:solidFill>
                <a:srgbClr val="007434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dirty="0" err="1" smtClean="0">
                <a:solidFill>
                  <a:srgbClr val="007434"/>
                </a:solidFill>
                <a:latin typeface="Comic Sans MS" panose="030F0702030302020204" pitchFamily="66" charset="0"/>
              </a:rPr>
              <a:t>Tel</a:t>
            </a:r>
            <a:r>
              <a:rPr lang="it-IT" sz="1400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 0776743652</a:t>
            </a:r>
          </a:p>
          <a:p>
            <a:pPr algn="ctr"/>
            <a:endParaRPr lang="it-IT" sz="1400" dirty="0">
              <a:solidFill>
                <a:srgbClr val="007434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Elaborazione alternativa 17"/>
          <p:cNvSpPr/>
          <p:nvPr/>
        </p:nvSpPr>
        <p:spPr>
          <a:xfrm>
            <a:off x="4822765" y="4321269"/>
            <a:ext cx="1735072" cy="1840001"/>
          </a:xfrm>
          <a:prstGeom prst="flowChartAlternateProcess">
            <a:avLst/>
          </a:prstGeom>
          <a:ln w="38100">
            <a:solidFill>
              <a:srgbClr val="00B0F0"/>
            </a:solidFill>
          </a:ln>
          <a:scene3d>
            <a:camera prst="obliqueBottomLef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b="1" dirty="0" smtClean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S.TOMMASO D’AQUINO</a:t>
            </a:r>
          </a:p>
          <a:p>
            <a:pPr algn="ctr"/>
            <a:endParaRPr lang="it-IT" sz="1400" dirty="0" smtClean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Via </a:t>
            </a:r>
            <a:r>
              <a:rPr lang="it-IT" sz="14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S.Giovanni</a:t>
            </a:r>
            <a:r>
              <a:rPr lang="it-IT" sz="14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it-IT" sz="14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Battista </a:t>
            </a:r>
          </a:p>
          <a:p>
            <a:pPr algn="ctr"/>
            <a:endParaRPr lang="it-IT" sz="1400" dirty="0" smtClean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dirty="0" err="1" smtClean="0">
                <a:solidFill>
                  <a:srgbClr val="00B0F0"/>
                </a:solidFill>
                <a:latin typeface="Comic Sans MS" panose="030F0702030302020204" pitchFamily="66" charset="0"/>
              </a:rPr>
              <a:t>Tel</a:t>
            </a:r>
            <a:r>
              <a:rPr lang="it-IT" sz="1400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 0776760193</a:t>
            </a:r>
          </a:p>
          <a:p>
            <a:pPr algn="ctr"/>
            <a:endParaRPr lang="it-IT" sz="140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Elaborazione alternativa 18"/>
          <p:cNvSpPr/>
          <p:nvPr/>
        </p:nvSpPr>
        <p:spPr>
          <a:xfrm>
            <a:off x="2708918" y="6869381"/>
            <a:ext cx="1826496" cy="1807075"/>
          </a:xfrm>
          <a:prstGeom prst="flowChartAlternateProcess">
            <a:avLst/>
          </a:prstGeom>
          <a:ln w="38100">
            <a:solidFill>
              <a:srgbClr val="00B050"/>
            </a:solidFill>
          </a:ln>
          <a:scene3d>
            <a:camera prst="obliqueBottomLef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MELFI DI SOPRA</a:t>
            </a:r>
          </a:p>
          <a:p>
            <a:pPr algn="ctr"/>
            <a:endParaRPr lang="it-IT" sz="1400" b="1" dirty="0">
              <a:solidFill>
                <a:srgbClr val="007434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b="1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Viale Dante</a:t>
            </a:r>
          </a:p>
          <a:p>
            <a:pPr algn="ctr"/>
            <a:endParaRPr lang="it-IT" sz="1400" b="1" dirty="0">
              <a:solidFill>
                <a:srgbClr val="007434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b="1" dirty="0" err="1" smtClean="0">
                <a:solidFill>
                  <a:srgbClr val="007434"/>
                </a:solidFill>
                <a:latin typeface="Comic Sans MS" panose="030F0702030302020204" pitchFamily="66" charset="0"/>
              </a:rPr>
              <a:t>Tel</a:t>
            </a:r>
            <a:r>
              <a:rPr lang="it-IT" sz="1400" b="1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 0776761188</a:t>
            </a:r>
            <a:endParaRPr lang="it-IT" sz="1400" b="1" dirty="0">
              <a:solidFill>
                <a:srgbClr val="007434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Elaborazione alternativa 19"/>
          <p:cNvSpPr/>
          <p:nvPr/>
        </p:nvSpPr>
        <p:spPr>
          <a:xfrm>
            <a:off x="628396" y="6869381"/>
            <a:ext cx="1855778" cy="1807075"/>
          </a:xfrm>
          <a:prstGeom prst="flowChartAlternateProcess">
            <a:avLst/>
          </a:prstGeom>
          <a:ln w="38100">
            <a:solidFill>
              <a:srgbClr val="FF0000"/>
            </a:solidFill>
          </a:ln>
          <a:scene3d>
            <a:camera prst="obliqueBottomLef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MELFI DI SOTTO/FORNELLE</a:t>
            </a:r>
          </a:p>
          <a:p>
            <a:pPr algn="ctr"/>
            <a:r>
              <a:rPr lang="it-IT" sz="1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Viale Dante</a:t>
            </a:r>
          </a:p>
          <a:p>
            <a:pPr algn="ctr"/>
            <a:endParaRPr lang="it-IT" sz="1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Tel</a:t>
            </a:r>
            <a:r>
              <a:rPr lang="it-IT" sz="1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0776761188 </a:t>
            </a:r>
            <a:endParaRPr lang="it-IT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683785" y="4507542"/>
            <a:ext cx="17295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CAPOLUOGO </a:t>
            </a:r>
          </a:p>
          <a:p>
            <a:endParaRPr lang="it-IT" sz="1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it-IT" sz="1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ViaC.Bergamaschi</a:t>
            </a:r>
            <a:r>
              <a:rPr lang="it-IT" sz="1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endParaRPr lang="it-IT" sz="1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it-IT" sz="1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Tel</a:t>
            </a:r>
            <a:r>
              <a:rPr lang="it-IT" sz="1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0776742369</a:t>
            </a:r>
            <a:endParaRPr lang="it-IT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Freccia in giù 25"/>
          <p:cNvSpPr/>
          <p:nvPr/>
        </p:nvSpPr>
        <p:spPr>
          <a:xfrm>
            <a:off x="1471312" y="3259246"/>
            <a:ext cx="45719" cy="10620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Freccia in giù 26"/>
          <p:cNvSpPr/>
          <p:nvPr/>
        </p:nvSpPr>
        <p:spPr>
          <a:xfrm>
            <a:off x="3622170" y="3221946"/>
            <a:ext cx="45719" cy="10620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Freccia in giù 27"/>
          <p:cNvSpPr/>
          <p:nvPr/>
        </p:nvSpPr>
        <p:spPr>
          <a:xfrm flipH="1">
            <a:off x="5690302" y="3296771"/>
            <a:ext cx="45719" cy="10620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Freccia in giù 28"/>
          <p:cNvSpPr/>
          <p:nvPr/>
        </p:nvSpPr>
        <p:spPr>
          <a:xfrm>
            <a:off x="1471312" y="6219285"/>
            <a:ext cx="45719" cy="5521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Freccia in giù 29"/>
          <p:cNvSpPr/>
          <p:nvPr/>
        </p:nvSpPr>
        <p:spPr>
          <a:xfrm>
            <a:off x="3622170" y="6219285"/>
            <a:ext cx="45719" cy="5760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4" name="Connettore 2 33"/>
          <p:cNvCxnSpPr/>
          <p:nvPr/>
        </p:nvCxnSpPr>
        <p:spPr>
          <a:xfrm flipH="1">
            <a:off x="1556286" y="1168746"/>
            <a:ext cx="1872715" cy="102699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3429001" y="1168746"/>
            <a:ext cx="72008" cy="1026991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3429000" y="1168746"/>
            <a:ext cx="2235688" cy="1098999"/>
          </a:xfrm>
          <a:prstGeom prst="straightConnector1">
            <a:avLst/>
          </a:prstGeom>
          <a:ln w="38100"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laborazione alternativa 38"/>
          <p:cNvSpPr/>
          <p:nvPr/>
        </p:nvSpPr>
        <p:spPr>
          <a:xfrm>
            <a:off x="4822765" y="4336210"/>
            <a:ext cx="1735072" cy="1840001"/>
          </a:xfrm>
          <a:prstGeom prst="flowChartAlternateProcess">
            <a:avLst/>
          </a:prstGeom>
          <a:ln w="38100">
            <a:solidFill>
              <a:srgbClr val="00B0F0"/>
            </a:solidFill>
          </a:ln>
          <a:scene3d>
            <a:camera prst="obliqueBottomLef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b="1" dirty="0" smtClean="0">
              <a:solidFill>
                <a:srgbClr val="00B0F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S.TOMMASO D’AQUINO</a:t>
            </a:r>
          </a:p>
          <a:p>
            <a:pPr algn="ctr"/>
            <a:endParaRPr lang="it-IT" sz="1400" dirty="0" smtClean="0">
              <a:solidFill>
                <a:srgbClr val="0000CC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Via </a:t>
            </a:r>
            <a:r>
              <a:rPr lang="it-IT" sz="1400" dirty="0" err="1" smtClean="0">
                <a:solidFill>
                  <a:srgbClr val="0000CC"/>
                </a:solidFill>
                <a:latin typeface="Comic Sans MS" panose="030F0702030302020204" pitchFamily="66" charset="0"/>
              </a:rPr>
              <a:t>S.Giovanni</a:t>
            </a:r>
            <a:r>
              <a:rPr lang="it-IT" sz="1400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 </a:t>
            </a:r>
          </a:p>
          <a:p>
            <a:pPr algn="ctr"/>
            <a:r>
              <a:rPr lang="it-IT" sz="1400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Battista </a:t>
            </a:r>
          </a:p>
          <a:p>
            <a:pPr algn="ctr"/>
            <a:endParaRPr lang="it-IT" sz="1400" dirty="0" smtClean="0">
              <a:solidFill>
                <a:srgbClr val="0000CC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400" dirty="0" err="1" smtClean="0">
                <a:solidFill>
                  <a:srgbClr val="0000CC"/>
                </a:solidFill>
                <a:latin typeface="Comic Sans MS" panose="030F0702030302020204" pitchFamily="66" charset="0"/>
              </a:rPr>
              <a:t>Tel</a:t>
            </a:r>
            <a:r>
              <a:rPr lang="it-IT" sz="1400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 0776760193</a:t>
            </a:r>
          </a:p>
          <a:p>
            <a:pPr algn="ctr"/>
            <a:endParaRPr lang="it-IT" sz="1400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1168" y="5508105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936" y="5277746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85" y="5537507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85" y="7884369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564" y="7884369"/>
            <a:ext cx="342900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5112618" y="8460433"/>
            <a:ext cx="1916782" cy="432048"/>
          </a:xfrm>
        </p:spPr>
        <p:txBody>
          <a:bodyPr/>
          <a:lstStyle/>
          <a:p>
            <a:endParaRPr lang="it-IT" dirty="0"/>
          </a:p>
          <a:p>
            <a:r>
              <a:rPr lang="it-IT" dirty="0" smtClean="0"/>
              <a:t>7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619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92697" y="683568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ttangolo arrotondato 8"/>
          <p:cNvSpPr/>
          <p:nvPr/>
        </p:nvSpPr>
        <p:spPr>
          <a:xfrm>
            <a:off x="396884" y="268070"/>
            <a:ext cx="6200470" cy="461665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386740" y="268070"/>
            <a:ext cx="5774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Plessi scolastici e Tempo scuola</a:t>
            </a:r>
            <a:endParaRPr lang="it-IT" sz="2400" b="1" i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Elaborazione alternativa 11"/>
          <p:cNvSpPr/>
          <p:nvPr/>
        </p:nvSpPr>
        <p:spPr>
          <a:xfrm>
            <a:off x="386740" y="980723"/>
            <a:ext cx="5832648" cy="3816424"/>
          </a:xfrm>
          <a:prstGeom prst="flowChartAlternateProcess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753584" y="2139219"/>
            <a:ext cx="2520280" cy="1836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3497119" y="2133021"/>
            <a:ext cx="2448272" cy="1836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 </a:t>
            </a:r>
            <a:r>
              <a:rPr lang="it-IT" dirty="0" smtClean="0"/>
              <a:t>v</a:t>
            </a:r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962805" y="1187624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Scuola dell’Infanzia</a:t>
            </a:r>
            <a:endParaRPr lang="it-IT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854793" y="4096475"/>
            <a:ext cx="489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40 ore settimanali</a:t>
            </a:r>
          </a:p>
          <a:p>
            <a:r>
              <a:rPr lang="it-IT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Dal lunedì al venerdì                8,00-16,00</a:t>
            </a:r>
            <a:endParaRPr lang="it-IT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336" y="4380855"/>
            <a:ext cx="352425" cy="36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ttangolo arrotondato 21"/>
          <p:cNvSpPr/>
          <p:nvPr/>
        </p:nvSpPr>
        <p:spPr>
          <a:xfrm>
            <a:off x="529121" y="5652120"/>
            <a:ext cx="5616624" cy="3096344"/>
          </a:xfrm>
          <a:prstGeom prst="roundRect">
            <a:avLst/>
          </a:prstGeom>
          <a:ln w="381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/>
          <p:nvPr/>
        </p:nvSpPr>
        <p:spPr>
          <a:xfrm>
            <a:off x="1125422" y="6228184"/>
            <a:ext cx="2303579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>
            <a:off x="927323" y="5755487"/>
            <a:ext cx="3959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Scuola Secondaria </a:t>
            </a:r>
            <a:r>
              <a:rPr lang="it-IT" b="1" dirty="0" err="1" smtClean="0">
                <a:solidFill>
                  <a:srgbClr val="0000CC"/>
                </a:solidFill>
                <a:latin typeface="Comic Sans MS" panose="030F0702030302020204" pitchFamily="66" charset="0"/>
              </a:rPr>
              <a:t>I°grado</a:t>
            </a:r>
            <a:endParaRPr lang="it-IT" b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981928" y="8048734"/>
            <a:ext cx="4824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30 ore settimanali</a:t>
            </a:r>
          </a:p>
          <a:p>
            <a:r>
              <a:rPr lang="it-IT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Dal lunedì al sabato                 8,05-13,05</a:t>
            </a:r>
            <a:endParaRPr lang="it-IT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688" y="8270415"/>
            <a:ext cx="352425" cy="36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CasellaDiTesto 25"/>
          <p:cNvSpPr txBox="1"/>
          <p:nvPr/>
        </p:nvSpPr>
        <p:spPr>
          <a:xfrm>
            <a:off x="782785" y="1763688"/>
            <a:ext cx="2491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Capoluogo- 8</a:t>
            </a:r>
            <a:r>
              <a:rPr lang="it-IT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it-IT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sezioni</a:t>
            </a:r>
            <a:endParaRPr lang="it-IT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3544772" y="1763688"/>
            <a:ext cx="2261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Fornelle</a:t>
            </a:r>
            <a:r>
              <a:rPr lang="it-IT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3 sezioni</a:t>
            </a:r>
            <a:endParaRPr lang="it-IT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593336" y="6372200"/>
            <a:ext cx="2158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12 classi</a:t>
            </a:r>
            <a:endParaRPr lang="it-IT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18" y="2179954"/>
            <a:ext cx="2517811" cy="183000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019" y="6124819"/>
            <a:ext cx="2322041" cy="1716379"/>
          </a:xfrm>
          <a:prstGeom prst="rect">
            <a:avLst/>
          </a:prstGeom>
        </p:spPr>
      </p:pic>
      <p:pic>
        <p:nvPicPr>
          <p:cNvPr id="29" name="Shape 17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14823" y="2186153"/>
            <a:ext cx="2430568" cy="182380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252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908720" y="539552"/>
            <a:ext cx="5400600" cy="3672408"/>
          </a:xfrm>
          <a:prstGeom prst="roundRect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Elaborazione alternativa 2"/>
          <p:cNvSpPr/>
          <p:nvPr/>
        </p:nvSpPr>
        <p:spPr>
          <a:xfrm>
            <a:off x="1052737" y="4499992"/>
            <a:ext cx="5256584" cy="3744416"/>
          </a:xfrm>
          <a:prstGeom prst="flowChartAlternateProcess">
            <a:avLst/>
          </a:prstGeom>
          <a:ln w="381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1251249" y="1259632"/>
            <a:ext cx="2520280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1499682" y="5292080"/>
            <a:ext cx="2520280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700808" y="827584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Scuola Primaria «Capoluogo»</a:t>
            </a:r>
            <a:endParaRPr lang="it-IT" b="1" dirty="0">
              <a:solidFill>
                <a:srgbClr val="007434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484784" y="3275856"/>
            <a:ext cx="4464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28 ore settimanali</a:t>
            </a:r>
          </a:p>
          <a:p>
            <a:r>
              <a:rPr lang="it-IT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Dal lunedì al venerdì          8,20-13,20</a:t>
            </a:r>
          </a:p>
          <a:p>
            <a:r>
              <a:rPr lang="it-IT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Sabato                               8,20-11,20</a:t>
            </a:r>
            <a:endParaRPr lang="it-IT" dirty="0">
              <a:solidFill>
                <a:srgbClr val="007434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089" y="3551784"/>
            <a:ext cx="361950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1647293" y="4756179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Scuola</a:t>
            </a:r>
            <a:r>
              <a:rPr lang="it-IT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 </a:t>
            </a:r>
            <a:r>
              <a:rPr lang="it-IT" b="1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Primaria «Melfi di sopra»</a:t>
            </a:r>
            <a:endParaRPr lang="it-IT" dirty="0">
              <a:solidFill>
                <a:srgbClr val="007434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484785" y="7092280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28 ore settimanali</a:t>
            </a:r>
          </a:p>
          <a:p>
            <a:r>
              <a:rPr lang="it-IT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Dal lunedì al venerdì           8,15-13,15</a:t>
            </a:r>
          </a:p>
          <a:p>
            <a:r>
              <a:rPr lang="it-IT" smtClean="0">
                <a:solidFill>
                  <a:srgbClr val="007434"/>
                </a:solidFill>
                <a:latin typeface="Comic Sans MS" panose="030F0702030302020204" pitchFamily="66" charset="0"/>
              </a:rPr>
              <a:t>Sabato                                8,15-11,15</a:t>
            </a:r>
            <a:endParaRPr lang="it-IT" dirty="0">
              <a:solidFill>
                <a:srgbClr val="007434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489" y="7368208"/>
            <a:ext cx="361950" cy="37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9"/>
          <p:cNvSpPr txBox="1"/>
          <p:nvPr/>
        </p:nvSpPr>
        <p:spPr>
          <a:xfrm>
            <a:off x="4186039" y="1424419"/>
            <a:ext cx="1791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9 classi</a:t>
            </a:r>
            <a:endParaRPr lang="it-IT" dirty="0">
              <a:solidFill>
                <a:srgbClr val="007434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437113" y="543609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434"/>
                </a:solidFill>
                <a:latin typeface="Comic Sans MS" panose="030F0702030302020204" pitchFamily="66" charset="0"/>
              </a:rPr>
              <a:t>10 classi</a:t>
            </a:r>
            <a:endParaRPr lang="it-IT" dirty="0">
              <a:solidFill>
                <a:srgbClr val="007434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09" y="5212309"/>
            <a:ext cx="2549052" cy="1621155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249" y="1259632"/>
            <a:ext cx="2605498" cy="1747235"/>
          </a:xfrm>
          <a:prstGeom prst="rect">
            <a:avLst/>
          </a:prstGeom>
        </p:spPr>
      </p:pic>
      <p:sp>
        <p:nvSpPr>
          <p:cNvPr id="21" name="Segnaposto numero diapositiva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851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vola 1"/>
          <p:cNvSpPr/>
          <p:nvPr/>
        </p:nvSpPr>
        <p:spPr>
          <a:xfrm>
            <a:off x="476673" y="1439652"/>
            <a:ext cx="2016224" cy="792088"/>
          </a:xfrm>
          <a:prstGeom prst="cloud">
            <a:avLst/>
          </a:prstGeom>
          <a:solidFill>
            <a:srgbClr val="CCFFFF"/>
          </a:solidFill>
          <a:ln>
            <a:solidFill>
              <a:srgbClr val="0070C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Affettivi</a:t>
            </a:r>
            <a:endParaRPr lang="it-IT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Nuvola 2"/>
          <p:cNvSpPr/>
          <p:nvPr/>
        </p:nvSpPr>
        <p:spPr>
          <a:xfrm>
            <a:off x="476673" y="3743908"/>
            <a:ext cx="2016224" cy="936104"/>
          </a:xfrm>
          <a:prstGeom prst="cloud">
            <a:avLst/>
          </a:prstGeom>
          <a:solidFill>
            <a:srgbClr val="CCFFFF"/>
          </a:solidFill>
          <a:ln>
            <a:solidFill>
              <a:srgbClr val="0070C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Relazionali</a:t>
            </a:r>
            <a:endParaRPr lang="it-IT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Nuvola 3"/>
          <p:cNvSpPr/>
          <p:nvPr/>
        </p:nvSpPr>
        <p:spPr>
          <a:xfrm>
            <a:off x="620689" y="6387008"/>
            <a:ext cx="2016224" cy="936104"/>
          </a:xfrm>
          <a:prstGeom prst="cloud">
            <a:avLst/>
          </a:prstGeom>
          <a:solidFill>
            <a:srgbClr val="CCFFFF"/>
          </a:solidFill>
          <a:ln>
            <a:solidFill>
              <a:srgbClr val="0070C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Cognitivi </a:t>
            </a:r>
            <a:endParaRPr lang="it-IT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" y="211123"/>
            <a:ext cx="67687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Comic Sans MS" panose="030F0702030302020204" pitchFamily="66" charset="0"/>
              </a:rPr>
              <a:t>Bisogni formativi degli allievi</a:t>
            </a:r>
            <a:endParaRPr lang="it-IT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361342" y="1115617"/>
            <a:ext cx="1261166" cy="30777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accettazione</a:t>
            </a:r>
            <a:endParaRPr lang="it-IT" sz="1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384376" y="1619673"/>
            <a:ext cx="1556792" cy="30777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socializzazione</a:t>
            </a:r>
            <a:endParaRPr lang="it-IT" sz="1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780928" y="2199950"/>
            <a:ext cx="1872208" cy="30777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Guida/sicurezza</a:t>
            </a:r>
            <a:endParaRPr lang="it-IT" sz="1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068961" y="3760624"/>
            <a:ext cx="3041554" cy="30777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Ascolto e sviluppo di identità</a:t>
            </a:r>
            <a:endParaRPr lang="it-IT" sz="1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032956" y="4427983"/>
            <a:ext cx="1836204" cy="30777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comunicazione</a:t>
            </a:r>
            <a:endParaRPr lang="it-IT" sz="1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2204865" y="5432305"/>
            <a:ext cx="4293085" cy="30777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Motivazione alla costruzione del proprio sapere</a:t>
            </a:r>
            <a:endParaRPr lang="it-IT" sz="1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443810" y="6079930"/>
            <a:ext cx="4291856" cy="30777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Rispetto dei tempi di maturazione/apprendimento</a:t>
            </a:r>
            <a:endParaRPr lang="it-IT" sz="1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889371" y="6855760"/>
            <a:ext cx="3861036" cy="30777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Conoscenza di varie tipologie di linguaggio</a:t>
            </a:r>
            <a:endParaRPr lang="it-IT" sz="1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3010644" y="7753337"/>
            <a:ext cx="3456384" cy="307777"/>
          </a:xfrm>
          <a:prstGeom prst="rect">
            <a:avLst/>
          </a:prstGeom>
          <a:solidFill>
            <a:srgbClr val="CCFFFF"/>
          </a:solidFill>
          <a:ln w="38100">
            <a:solidFill>
              <a:srgbClr val="0000FF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Attività sportive e laboratoriali</a:t>
            </a:r>
            <a:endParaRPr lang="it-IT" sz="1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5" name="Connettore 2 24"/>
          <p:cNvCxnSpPr/>
          <p:nvPr/>
        </p:nvCxnSpPr>
        <p:spPr>
          <a:xfrm flipV="1">
            <a:off x="2601935" y="1423392"/>
            <a:ext cx="467026" cy="19628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endCxn id="15" idx="1"/>
          </p:cNvCxnSpPr>
          <p:nvPr/>
        </p:nvCxnSpPr>
        <p:spPr>
          <a:xfrm>
            <a:off x="2636912" y="1773561"/>
            <a:ext cx="747464" cy="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endCxn id="16" idx="1"/>
          </p:cNvCxnSpPr>
          <p:nvPr/>
        </p:nvCxnSpPr>
        <p:spPr>
          <a:xfrm>
            <a:off x="2492896" y="1940879"/>
            <a:ext cx="288032" cy="41296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endCxn id="17" idx="1"/>
          </p:cNvCxnSpPr>
          <p:nvPr/>
        </p:nvCxnSpPr>
        <p:spPr>
          <a:xfrm>
            <a:off x="2492897" y="3914512"/>
            <a:ext cx="576064" cy="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endCxn id="18" idx="1"/>
          </p:cNvCxnSpPr>
          <p:nvPr/>
        </p:nvCxnSpPr>
        <p:spPr>
          <a:xfrm>
            <a:off x="2492896" y="4396917"/>
            <a:ext cx="540060" cy="184955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 flipV="1">
            <a:off x="2204865" y="5740080"/>
            <a:ext cx="144016" cy="647627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 flipV="1">
            <a:off x="2636913" y="6504022"/>
            <a:ext cx="576064" cy="117013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endCxn id="21" idx="1"/>
          </p:cNvCxnSpPr>
          <p:nvPr/>
        </p:nvCxnSpPr>
        <p:spPr>
          <a:xfrm>
            <a:off x="2636912" y="7009648"/>
            <a:ext cx="252459" cy="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endCxn id="23" idx="1"/>
          </p:cNvCxnSpPr>
          <p:nvPr/>
        </p:nvCxnSpPr>
        <p:spPr>
          <a:xfrm>
            <a:off x="2348880" y="7163537"/>
            <a:ext cx="661764" cy="743689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762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cumento multiplo 2"/>
          <p:cNvSpPr/>
          <p:nvPr/>
        </p:nvSpPr>
        <p:spPr>
          <a:xfrm>
            <a:off x="933443" y="2483768"/>
            <a:ext cx="5591901" cy="5760640"/>
          </a:xfrm>
          <a:prstGeom prst="flowChartMultidocument">
            <a:avLst/>
          </a:prstGeom>
          <a:solidFill>
            <a:srgbClr val="66CCFF"/>
          </a:solidFill>
          <a:ln w="57150">
            <a:solidFill>
              <a:srgbClr val="0070C0"/>
            </a:solidFill>
          </a:ln>
          <a:effectLst>
            <a:innerShdw blurRad="762000" dist="444500" dir="79800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933444" y="3707904"/>
            <a:ext cx="479981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ORGANIZZAZIONE </a:t>
            </a:r>
          </a:p>
          <a:p>
            <a:endParaRPr lang="it-IT" sz="36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it-IT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DELLE RISORSE </a:t>
            </a:r>
          </a:p>
          <a:p>
            <a:endParaRPr lang="it-IT" sz="36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it-IT" sz="3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UMANE INTERNE</a:t>
            </a:r>
            <a:endParaRPr lang="it-IT" sz="3600" b="1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4850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laio 3"/>
          <p:cNvSpPr/>
          <p:nvPr/>
        </p:nvSpPr>
        <p:spPr>
          <a:xfrm>
            <a:off x="2170624" y="548844"/>
            <a:ext cx="2300808" cy="531819"/>
          </a:xfrm>
          <a:prstGeom prst="bevel">
            <a:avLst/>
          </a:prstGeom>
          <a:solidFill>
            <a:srgbClr val="00FFFF"/>
          </a:solidFill>
          <a:ln>
            <a:solidFill>
              <a:srgbClr val="0070C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170625" y="583921"/>
            <a:ext cx="2194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smtClean="0">
                <a:latin typeface="Comic Sans MS" panose="030F0702030302020204" pitchFamily="66" charset="0"/>
              </a:rPr>
              <a:t>Dirigente Scolastico </a:t>
            </a:r>
          </a:p>
          <a:p>
            <a:pPr algn="ctr"/>
            <a:r>
              <a:rPr lang="it-IT" sz="1200" dirty="0" err="1" smtClean="0">
                <a:latin typeface="Comic Sans MS" panose="030F0702030302020204" pitchFamily="66" charset="0"/>
              </a:rPr>
              <a:t>Dott.Angela</a:t>
            </a:r>
            <a:r>
              <a:rPr lang="it-IT" sz="1200" dirty="0" smtClean="0">
                <a:latin typeface="Comic Sans MS" panose="030F0702030302020204" pitchFamily="66" charset="0"/>
              </a:rPr>
              <a:t> </a:t>
            </a:r>
            <a:r>
              <a:rPr lang="it-IT" sz="1200" dirty="0" err="1" smtClean="0">
                <a:latin typeface="Comic Sans MS" panose="030F0702030302020204" pitchFamily="66" charset="0"/>
              </a:rPr>
              <a:t>Roscia</a:t>
            </a:r>
            <a:endParaRPr lang="it-IT" sz="1200" dirty="0">
              <a:latin typeface="Comic Sans MS" panose="030F0702030302020204" pitchFamily="66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54393" y="1431101"/>
            <a:ext cx="1460115" cy="357531"/>
          </a:xfrm>
          <a:prstGeom prst="rect">
            <a:avLst/>
          </a:prstGeom>
          <a:solidFill>
            <a:srgbClr val="CCFFFF"/>
          </a:solidFill>
          <a:ln w="38100">
            <a:solidFill>
              <a:srgbClr val="0070C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3022356" y="1416499"/>
            <a:ext cx="1546408" cy="386736"/>
          </a:xfrm>
          <a:prstGeom prst="rect">
            <a:avLst/>
          </a:prstGeom>
          <a:solidFill>
            <a:srgbClr val="CCFFFF"/>
          </a:solidFill>
          <a:ln w="38100">
            <a:solidFill>
              <a:srgbClr val="0070C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508259" y="179512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Organigramma d’Istituto</a:t>
            </a:r>
            <a:endParaRPr lang="it-IT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99444" y="1516257"/>
            <a:ext cx="13943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latin typeface="Comic Sans MS" panose="030F0702030302020204" pitchFamily="66" charset="0"/>
              </a:rPr>
              <a:t>Collegio Docenti</a:t>
            </a:r>
            <a:endParaRPr lang="it-IT" sz="1000" b="1" dirty="0">
              <a:latin typeface="Comic Sans MS" panose="030F0702030302020204" pitchFamily="66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4820627" y="1368083"/>
            <a:ext cx="1586362" cy="343055"/>
          </a:xfrm>
          <a:prstGeom prst="rect">
            <a:avLst/>
          </a:prstGeom>
          <a:solidFill>
            <a:srgbClr val="CCFFFF"/>
          </a:solidFill>
          <a:ln w="38100">
            <a:solidFill>
              <a:srgbClr val="0070C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01338" y="2032882"/>
            <a:ext cx="1092711" cy="1675023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3009769" y="2045628"/>
            <a:ext cx="1497668" cy="418272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2994513" y="2741914"/>
            <a:ext cx="1565704" cy="1743753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469095" y="4330282"/>
            <a:ext cx="1749559" cy="524527"/>
          </a:xfrm>
          <a:prstGeom prst="rect">
            <a:avLst/>
          </a:prstGeom>
          <a:solidFill>
            <a:srgbClr val="CCFFFF"/>
          </a:solidFill>
          <a:ln w="38100">
            <a:solidFill>
              <a:srgbClr val="0070C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379540" y="2014720"/>
            <a:ext cx="1115121" cy="1693184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4914256" y="2559241"/>
            <a:ext cx="1301858" cy="1574923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1527812" y="5241365"/>
            <a:ext cx="1367887" cy="2931035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3019187" y="4752373"/>
            <a:ext cx="1516355" cy="1705249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000" dirty="0">
              <a:latin typeface="Comic Sans MS" panose="030F0702030302020204" pitchFamily="66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4914256" y="4458323"/>
            <a:ext cx="1301858" cy="1598503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147405" y="5187486"/>
            <a:ext cx="1110210" cy="1085951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4962878" y="2014721"/>
            <a:ext cx="1163910" cy="308563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27" name="Rettangolo 26"/>
          <p:cNvSpPr/>
          <p:nvPr/>
        </p:nvSpPr>
        <p:spPr>
          <a:xfrm>
            <a:off x="4962877" y="7392950"/>
            <a:ext cx="1301858" cy="1169551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29" name="Rettangolo 28"/>
          <p:cNvSpPr/>
          <p:nvPr/>
        </p:nvSpPr>
        <p:spPr>
          <a:xfrm>
            <a:off x="3011757" y="6806505"/>
            <a:ext cx="1516355" cy="2175056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30" name="Rettangolo 29"/>
          <p:cNvSpPr/>
          <p:nvPr/>
        </p:nvSpPr>
        <p:spPr>
          <a:xfrm>
            <a:off x="226451" y="7084385"/>
            <a:ext cx="945187" cy="893339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31" name="Rettangolo 30"/>
          <p:cNvSpPr/>
          <p:nvPr/>
        </p:nvSpPr>
        <p:spPr>
          <a:xfrm>
            <a:off x="4933668" y="6194537"/>
            <a:ext cx="1123290" cy="533070"/>
          </a:xfrm>
          <a:prstGeom prst="rect">
            <a:avLst/>
          </a:prstGeom>
          <a:solidFill>
            <a:srgbClr val="FFFFCC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011757" y="2061341"/>
            <a:ext cx="1581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it-IT" sz="1000" dirty="0" smtClean="0">
                <a:latin typeface="Comic Sans MS" panose="030F0702030302020204" pitchFamily="66" charset="0"/>
              </a:rPr>
              <a:t>De Luca Francesca</a:t>
            </a:r>
          </a:p>
          <a:p>
            <a:pPr marL="228600" indent="-228600">
              <a:buFont typeface="+mj-lt"/>
              <a:buAutoNum type="arabicPeriod"/>
            </a:pPr>
            <a:r>
              <a:rPr lang="it-IT" sz="1000" dirty="0" smtClean="0">
                <a:latin typeface="Comic Sans MS" panose="030F0702030302020204" pitchFamily="66" charset="0"/>
              </a:rPr>
              <a:t>Ambrifi Rosalia</a:t>
            </a:r>
            <a:endParaRPr lang="it-IT" sz="1000" dirty="0">
              <a:latin typeface="Comic Sans MS" panose="030F0702030302020204" pitchFamily="66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719425" y="1416499"/>
            <a:ext cx="16875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latin typeface="Comic Sans MS" panose="030F0702030302020204" pitchFamily="66" charset="0"/>
              </a:rPr>
              <a:t>Consiglio d’Istituto</a:t>
            </a:r>
            <a:endParaRPr lang="it-IT" sz="1000" b="1" dirty="0">
              <a:latin typeface="Comic Sans MS" panose="030F0702030302020204" pitchFamily="66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938759" y="1473181"/>
            <a:ext cx="16623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latin typeface="Comic Sans MS" panose="030F0702030302020204" pitchFamily="66" charset="0"/>
              </a:rPr>
              <a:t>Collaboratori del DS</a:t>
            </a:r>
            <a:endParaRPr lang="it-IT" sz="1000" b="1" dirty="0">
              <a:latin typeface="Comic Sans MS" panose="030F0702030302020204" pitchFamily="66" charset="0"/>
            </a:endParaRPr>
          </a:p>
        </p:txBody>
      </p:sp>
      <p:sp>
        <p:nvSpPr>
          <p:cNvPr id="35" name="CasellaDiTesto 34"/>
          <p:cNvSpPr txBox="1"/>
          <p:nvPr/>
        </p:nvSpPr>
        <p:spPr>
          <a:xfrm>
            <a:off x="218575" y="2064871"/>
            <a:ext cx="106587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Funzioni strumentali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Annunziata r.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Villa S.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Sardellitti</a:t>
            </a:r>
            <a:r>
              <a:rPr lang="it-IT" sz="1000" dirty="0" smtClean="0">
                <a:latin typeface="Comic Sans MS" panose="030F0702030302020204" pitchFamily="66" charset="0"/>
              </a:rPr>
              <a:t> R.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Reccia</a:t>
            </a:r>
            <a:r>
              <a:rPr lang="it-IT" sz="1000" dirty="0" smtClean="0">
                <a:latin typeface="Comic Sans MS" panose="030F0702030302020204" pitchFamily="66" charset="0"/>
              </a:rPr>
              <a:t> P.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Deidda</a:t>
            </a:r>
            <a:r>
              <a:rPr lang="it-IT" sz="1000" dirty="0" smtClean="0">
                <a:latin typeface="Comic Sans MS" panose="030F0702030302020204" pitchFamily="66" charset="0"/>
              </a:rPr>
              <a:t> A.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Meleo</a:t>
            </a:r>
            <a:r>
              <a:rPr lang="it-IT" sz="1000" dirty="0" smtClean="0">
                <a:latin typeface="Comic Sans MS" panose="030F0702030302020204" pitchFamily="66" charset="0"/>
              </a:rPr>
              <a:t> G.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Cerasi M.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Della Posta M.</a:t>
            </a:r>
          </a:p>
          <a:p>
            <a:endParaRPr lang="it-IT" sz="1000" dirty="0">
              <a:latin typeface="Comic Sans MS" panose="030F0702030302020204" pitchFamily="66" charset="0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1360654" y="2014722"/>
            <a:ext cx="11340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Comitato di valutazione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Annunziata R.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De Luca F.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Renzi</a:t>
            </a:r>
            <a:r>
              <a:rPr lang="it-IT" sz="1000" dirty="0" smtClean="0">
                <a:latin typeface="Comic Sans MS" panose="030F0702030302020204" pitchFamily="66" charset="0"/>
              </a:rPr>
              <a:t> A.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Tanganelli</a:t>
            </a:r>
            <a:r>
              <a:rPr lang="it-IT" sz="1000" dirty="0" smtClean="0">
                <a:latin typeface="Comic Sans MS" panose="030F0702030302020204" pitchFamily="66" charset="0"/>
              </a:rPr>
              <a:t> D</a:t>
            </a:r>
            <a:r>
              <a:rPr lang="it-IT" sz="10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Del Signore M</a:t>
            </a:r>
            <a:r>
              <a:rPr lang="it-IT" sz="10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(membro </a:t>
            </a:r>
            <a:r>
              <a:rPr lang="it-IT" sz="1000" dirty="0" err="1" smtClean="0">
                <a:latin typeface="Comic Sans MS" panose="030F0702030302020204" pitchFamily="66" charset="0"/>
              </a:rPr>
              <a:t>suppl</a:t>
            </a:r>
            <a:r>
              <a:rPr lang="it-IT" sz="1000" dirty="0" smtClean="0">
                <a:latin typeface="Comic Sans MS" panose="030F0702030302020204" pitchFamily="66" charset="0"/>
              </a:rPr>
              <a:t>.)</a:t>
            </a:r>
            <a:endParaRPr lang="it-IT" sz="1000" dirty="0">
              <a:latin typeface="Comic Sans MS" panose="030F0702030302020204" pitchFamily="66" charset="0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2989566" y="2761928"/>
            <a:ext cx="149662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Fiduciari di sede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Scuola dell’Infanzia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Del Signore M.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(Capoluogo)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Renzi</a:t>
            </a:r>
            <a:r>
              <a:rPr lang="it-IT" sz="1000" dirty="0" smtClean="0">
                <a:latin typeface="Comic Sans MS" panose="030F0702030302020204" pitchFamily="66" charset="0"/>
              </a:rPr>
              <a:t> A. (</a:t>
            </a:r>
            <a:r>
              <a:rPr lang="it-IT" sz="1000" dirty="0" err="1" smtClean="0">
                <a:latin typeface="Comic Sans MS" panose="030F0702030302020204" pitchFamily="66" charset="0"/>
              </a:rPr>
              <a:t>Fornelle</a:t>
            </a:r>
            <a:r>
              <a:rPr lang="it-IT" sz="1000" dirty="0" smtClean="0">
                <a:latin typeface="Comic Sans MS" panose="030F0702030302020204" pitchFamily="66" charset="0"/>
              </a:rPr>
              <a:t>)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Scuola Primaria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Ambrifi R. (Melfi di sopra)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Cerasi M. (Capoluogo)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Scuola Secondaria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De Luca F.</a:t>
            </a:r>
          </a:p>
          <a:p>
            <a:endParaRPr lang="it-IT" sz="1000" dirty="0" smtClean="0">
              <a:latin typeface="Comic Sans MS" panose="030F0702030302020204" pitchFamily="66" charset="0"/>
            </a:endParaRPr>
          </a:p>
          <a:p>
            <a:endParaRPr lang="it-IT" sz="1000" dirty="0">
              <a:latin typeface="Comic Sans MS" panose="030F0702030302020204" pitchFamily="66" charset="0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2994512" y="4751945"/>
            <a:ext cx="15078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Segretari Intersezione/Inter-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classe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Scuola dell’Infanzia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Satini O.(</a:t>
            </a:r>
            <a:r>
              <a:rPr lang="it-IT" sz="1000" dirty="0" err="1" smtClean="0">
                <a:latin typeface="Comic Sans MS" panose="030F0702030302020204" pitchFamily="66" charset="0"/>
              </a:rPr>
              <a:t>Fornelle</a:t>
            </a:r>
            <a:r>
              <a:rPr lang="it-IT" sz="1000" dirty="0" smtClean="0">
                <a:latin typeface="Comic Sans MS" panose="030F0702030302020204" pitchFamily="66" charset="0"/>
              </a:rPr>
              <a:t>)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Lupo M.G.(Capoluogo)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Scuola Primaria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Recchia A.(Capoluogo)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Lotti N.(Melfi di sopra)</a:t>
            </a:r>
            <a:endParaRPr lang="it-IT" sz="1000" dirty="0">
              <a:latin typeface="Comic Sans MS" panose="030F0702030302020204" pitchFamily="66" charset="0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4948273" y="2064871"/>
            <a:ext cx="1163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DS </a:t>
            </a:r>
          </a:p>
          <a:p>
            <a:pPr algn="ctr"/>
            <a:endParaRPr lang="it-IT" sz="1000" b="1" dirty="0">
              <a:latin typeface="Comic Sans MS" panose="030F0702030302020204" pitchFamily="66" charset="0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4923669" y="2542603"/>
            <a:ext cx="12046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Componente docenti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Ambrifi R.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Annunziata R.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Belli G.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Curatti</a:t>
            </a:r>
            <a:r>
              <a:rPr lang="it-IT" sz="1000" dirty="0" smtClean="0">
                <a:latin typeface="Comic Sans MS" panose="030F0702030302020204" pitchFamily="66" charset="0"/>
              </a:rPr>
              <a:t> S.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De Luca F.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Mattia MG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Rezza S.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Sardellitti</a:t>
            </a:r>
            <a:r>
              <a:rPr lang="it-IT" sz="1000" dirty="0" smtClean="0">
                <a:latin typeface="Comic Sans MS" panose="030F0702030302020204" pitchFamily="66" charset="0"/>
              </a:rPr>
              <a:t> R.</a:t>
            </a:r>
          </a:p>
          <a:p>
            <a:endParaRPr lang="it-IT" sz="1000" b="1" dirty="0">
              <a:latin typeface="Comic Sans MS" panose="030F0702030302020204" pitchFamily="66" charset="0"/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4872895" y="4458323"/>
            <a:ext cx="130616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Componenti genitori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Bertoli d.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Bevilacqua E.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Carrocci S.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De </a:t>
            </a:r>
            <a:r>
              <a:rPr lang="it-IT" sz="1000" dirty="0" err="1" smtClean="0">
                <a:latin typeface="Comic Sans MS" panose="030F0702030302020204" pitchFamily="66" charset="0"/>
              </a:rPr>
              <a:t>Santis</a:t>
            </a:r>
            <a:r>
              <a:rPr lang="it-IT" sz="1000" dirty="0" smtClean="0">
                <a:latin typeface="Comic Sans MS" panose="030F0702030302020204" pitchFamily="66" charset="0"/>
              </a:rPr>
              <a:t> G.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Fellone C.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Mancinelli D.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Panaccione</a:t>
            </a:r>
            <a:r>
              <a:rPr lang="it-IT" sz="1000" dirty="0" smtClean="0">
                <a:latin typeface="Comic Sans MS" panose="030F0702030302020204" pitchFamily="66" charset="0"/>
              </a:rPr>
              <a:t> G.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Trotto A.</a:t>
            </a:r>
          </a:p>
          <a:p>
            <a:endParaRPr lang="it-IT" sz="1000" dirty="0">
              <a:latin typeface="Comic Sans MS" panose="030F0702030302020204" pitchFamily="66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3017227" y="6809323"/>
            <a:ext cx="144130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Coordinatori di sede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(scuola secondaria)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1°A </a:t>
            </a:r>
            <a:r>
              <a:rPr lang="it-IT" sz="1000" dirty="0" err="1">
                <a:latin typeface="Comic Sans MS" panose="030F0702030302020204" pitchFamily="66" charset="0"/>
              </a:rPr>
              <a:t>S</a:t>
            </a:r>
            <a:r>
              <a:rPr lang="it-IT" sz="1000" dirty="0" err="1" smtClean="0">
                <a:latin typeface="Comic Sans MS" panose="030F0702030302020204" pitchFamily="66" charset="0"/>
              </a:rPr>
              <a:t>ardellitti</a:t>
            </a:r>
            <a:r>
              <a:rPr lang="it-IT" sz="1000" dirty="0" smtClean="0">
                <a:latin typeface="Comic Sans MS" panose="030F0702030302020204" pitchFamily="66" charset="0"/>
              </a:rPr>
              <a:t> R.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1°B </a:t>
            </a:r>
            <a:r>
              <a:rPr lang="it-IT" sz="1000" dirty="0" err="1" smtClean="0">
                <a:latin typeface="Comic Sans MS" panose="030F0702030302020204" pitchFamily="66" charset="0"/>
              </a:rPr>
              <a:t>Cimillo</a:t>
            </a:r>
            <a:r>
              <a:rPr lang="it-IT" sz="1000" dirty="0" smtClean="0">
                <a:latin typeface="Comic Sans MS" panose="030F0702030302020204" pitchFamily="66" charset="0"/>
              </a:rPr>
              <a:t> A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1°C Izzo A.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1°D Pugnetti C.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2°A </a:t>
            </a:r>
            <a:r>
              <a:rPr lang="it-IT" sz="1000" dirty="0" err="1" smtClean="0">
                <a:latin typeface="Comic Sans MS" panose="030F0702030302020204" pitchFamily="66" charset="0"/>
              </a:rPr>
              <a:t>Randisi</a:t>
            </a:r>
            <a:r>
              <a:rPr lang="it-IT" sz="1000" dirty="0" smtClean="0">
                <a:latin typeface="Comic Sans MS" panose="030F0702030302020204" pitchFamily="66" charset="0"/>
              </a:rPr>
              <a:t> A.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2°B De Luca F.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2°C </a:t>
            </a:r>
            <a:r>
              <a:rPr lang="it-IT" sz="1000" dirty="0" err="1" smtClean="0">
                <a:latin typeface="Comic Sans MS" panose="030F0702030302020204" pitchFamily="66" charset="0"/>
              </a:rPr>
              <a:t>Tanganelli</a:t>
            </a:r>
            <a:r>
              <a:rPr lang="it-IT" sz="1000" dirty="0" smtClean="0">
                <a:latin typeface="Comic Sans MS" panose="030F0702030302020204" pitchFamily="66" charset="0"/>
              </a:rPr>
              <a:t> D.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2°D </a:t>
            </a:r>
            <a:r>
              <a:rPr lang="it-IT" sz="1000" dirty="0" err="1" smtClean="0">
                <a:latin typeface="Comic Sans MS" panose="030F0702030302020204" pitchFamily="66" charset="0"/>
              </a:rPr>
              <a:t>Petroccione</a:t>
            </a:r>
            <a:r>
              <a:rPr lang="it-IT" sz="1000" dirty="0" smtClean="0">
                <a:latin typeface="Comic Sans MS" panose="030F0702030302020204" pitchFamily="66" charset="0"/>
              </a:rPr>
              <a:t> E.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3°A </a:t>
            </a:r>
            <a:r>
              <a:rPr lang="it-IT" sz="1000" dirty="0" err="1" smtClean="0">
                <a:latin typeface="Comic Sans MS" panose="030F0702030302020204" pitchFamily="66" charset="0"/>
              </a:rPr>
              <a:t>Deidda</a:t>
            </a:r>
            <a:r>
              <a:rPr lang="it-IT" sz="1000" dirty="0" smtClean="0">
                <a:latin typeface="Comic Sans MS" panose="030F0702030302020204" pitchFamily="66" charset="0"/>
              </a:rPr>
              <a:t> A.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3°B Isola M:P.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3°C Antonucci A.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3°D Conti G.</a:t>
            </a:r>
          </a:p>
          <a:p>
            <a:endParaRPr lang="it-IT" sz="1000" b="1" dirty="0">
              <a:latin typeface="Comic Sans MS" panose="030F0702030302020204" pitchFamily="66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872895" y="6194537"/>
            <a:ext cx="1230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Componente ATA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Cerini A.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Natoni</a:t>
            </a:r>
            <a:r>
              <a:rPr lang="it-IT" sz="1000" dirty="0" smtClean="0">
                <a:latin typeface="Comic Sans MS" panose="030F0702030302020204" pitchFamily="66" charset="0"/>
              </a:rPr>
              <a:t> G.</a:t>
            </a:r>
          </a:p>
          <a:p>
            <a:endParaRPr lang="it-IT" sz="1000" dirty="0">
              <a:latin typeface="Comic Sans MS" panose="030F0702030302020204" pitchFamily="66" charset="0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5011502" y="7392950"/>
            <a:ext cx="122402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Giunta esecutiva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DS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DSGA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Bertoli D.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Bevilacqua E.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Cerini A. 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De Luca F.</a:t>
            </a:r>
            <a:endParaRPr lang="it-IT" sz="1000" dirty="0">
              <a:latin typeface="Comic Sans MS" panose="030F0702030302020204" pitchFamily="66" charset="0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469095" y="4330284"/>
            <a:ext cx="1735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 smtClean="0">
                <a:latin typeface="Comic Sans MS" panose="030F0702030302020204" pitchFamily="66" charset="0"/>
              </a:rPr>
              <a:t>DSGA</a:t>
            </a:r>
          </a:p>
          <a:p>
            <a:r>
              <a:rPr lang="it-IT" sz="1200" dirty="0" smtClean="0">
                <a:latin typeface="Comic Sans MS" panose="030F0702030302020204" pitchFamily="66" charset="0"/>
              </a:rPr>
              <a:t>Dott. Michele Candita</a:t>
            </a:r>
            <a:endParaRPr lang="it-IT" sz="1200" dirty="0">
              <a:latin typeface="Comic Sans MS" panose="030F0702030302020204" pitchFamily="66" charset="0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134064" y="5216353"/>
            <a:ext cx="10626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Assistenti amministrativi</a:t>
            </a:r>
            <a:endParaRPr lang="it-IT" sz="1000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it-IT" sz="1000" b="1" dirty="0" smtClean="0">
                <a:latin typeface="Comic Sans MS" panose="030F0702030302020204" pitchFamily="66" charset="0"/>
              </a:rPr>
              <a:t>Di Schiavi A.</a:t>
            </a:r>
          </a:p>
          <a:p>
            <a:r>
              <a:rPr lang="it-IT" sz="1000" b="1" dirty="0" smtClean="0">
                <a:latin typeface="Comic Sans MS" panose="030F0702030302020204" pitchFamily="66" charset="0"/>
              </a:rPr>
              <a:t>Martucci P.</a:t>
            </a:r>
          </a:p>
          <a:p>
            <a:r>
              <a:rPr lang="it-IT" sz="1000" b="1" dirty="0" err="1" smtClean="0">
                <a:latin typeface="Comic Sans MS" panose="030F0702030302020204" pitchFamily="66" charset="0"/>
              </a:rPr>
              <a:t>Renzi</a:t>
            </a:r>
            <a:r>
              <a:rPr lang="it-IT" sz="1000" b="1" dirty="0" smtClean="0">
                <a:latin typeface="Comic Sans MS" panose="030F0702030302020204" pitchFamily="66" charset="0"/>
              </a:rPr>
              <a:t> C.</a:t>
            </a:r>
          </a:p>
          <a:p>
            <a:r>
              <a:rPr lang="it-IT" sz="1000" b="1" dirty="0" smtClean="0">
                <a:latin typeface="Comic Sans MS" panose="030F0702030302020204" pitchFamily="66" charset="0"/>
              </a:rPr>
              <a:t>Terzi M.</a:t>
            </a:r>
            <a:endParaRPr lang="it-IT" sz="1000" b="1" dirty="0">
              <a:latin typeface="Comic Sans MS" panose="030F0702030302020204" pitchFamily="66" charset="0"/>
            </a:endParaRPr>
          </a:p>
        </p:txBody>
      </p:sp>
      <p:sp>
        <p:nvSpPr>
          <p:cNvPr id="43" name="CasellaDiTesto 42"/>
          <p:cNvSpPr txBox="1"/>
          <p:nvPr/>
        </p:nvSpPr>
        <p:spPr>
          <a:xfrm>
            <a:off x="1542734" y="5326261"/>
            <a:ext cx="138168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Collaboratori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Scolastici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Scuola dell’Infanzia</a:t>
            </a:r>
            <a:endParaRPr lang="it-IT" sz="1000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it-IT" sz="1000" dirty="0" smtClean="0">
                <a:latin typeface="Comic Sans MS" panose="030F0702030302020204" pitchFamily="66" charset="0"/>
              </a:rPr>
              <a:t>Corelli M:A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Pellecchia</a:t>
            </a:r>
            <a:r>
              <a:rPr lang="it-IT" sz="1000" dirty="0" smtClean="0">
                <a:latin typeface="Comic Sans MS" panose="030F0702030302020204" pitchFamily="66" charset="0"/>
              </a:rPr>
              <a:t> E.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Pulcini A.M.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Ripa C.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Spiriti P.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Scuola Primaria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Cerini A. 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Coccarelli</a:t>
            </a:r>
            <a:r>
              <a:rPr lang="it-IT" sz="1000" dirty="0" smtClean="0">
                <a:latin typeface="Comic Sans MS" panose="030F0702030302020204" pitchFamily="66" charset="0"/>
              </a:rPr>
              <a:t> A.</a:t>
            </a:r>
          </a:p>
          <a:p>
            <a:r>
              <a:rPr lang="it-IT" sz="1000" dirty="0" smtClean="0">
                <a:latin typeface="Comic Sans MS" panose="030F0702030302020204" pitchFamily="66" charset="0"/>
              </a:rPr>
              <a:t>Roccia M.T.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Scuola Secondaria</a:t>
            </a:r>
          </a:p>
          <a:p>
            <a:r>
              <a:rPr lang="it-IT" sz="1000" b="1" dirty="0" smtClean="0">
                <a:latin typeface="Comic Sans MS" panose="030F0702030302020204" pitchFamily="66" charset="0"/>
              </a:rPr>
              <a:t>Di traglia A.</a:t>
            </a:r>
          </a:p>
          <a:p>
            <a:r>
              <a:rPr lang="it-IT" sz="1000" b="1" dirty="0" err="1" smtClean="0">
                <a:latin typeface="Comic Sans MS" panose="030F0702030302020204" pitchFamily="66" charset="0"/>
              </a:rPr>
              <a:t>Nardone</a:t>
            </a:r>
            <a:r>
              <a:rPr lang="it-IT" sz="1000" b="1" dirty="0" smtClean="0">
                <a:latin typeface="Comic Sans MS" panose="030F0702030302020204" pitchFamily="66" charset="0"/>
              </a:rPr>
              <a:t> W.</a:t>
            </a:r>
          </a:p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Segreteria</a:t>
            </a:r>
          </a:p>
          <a:p>
            <a:r>
              <a:rPr lang="it-IT" sz="1000" dirty="0" err="1" smtClean="0">
                <a:latin typeface="Comic Sans MS" panose="030F0702030302020204" pitchFamily="66" charset="0"/>
              </a:rPr>
              <a:t>Natoni</a:t>
            </a:r>
            <a:r>
              <a:rPr lang="it-IT" sz="1000" dirty="0" smtClean="0">
                <a:latin typeface="Comic Sans MS" panose="030F0702030302020204" pitchFamily="66" charset="0"/>
              </a:rPr>
              <a:t> G:</a:t>
            </a:r>
          </a:p>
          <a:p>
            <a:endParaRPr lang="it-IT" sz="1000" b="1" dirty="0">
              <a:latin typeface="Comic Sans MS" panose="030F0702030302020204" pitchFamily="66" charset="0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201338" y="7084385"/>
            <a:ext cx="9954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Docente </a:t>
            </a:r>
            <a:r>
              <a:rPr lang="it-IT" sz="10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incarito</a:t>
            </a:r>
            <a:r>
              <a:rPr lang="it-IT" sz="1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 in biblioteca ‘’</a:t>
            </a:r>
            <a:r>
              <a:rPr lang="it-IT" sz="1000" b="1" dirty="0" err="1" smtClean="0">
                <a:solidFill>
                  <a:srgbClr val="0070C0"/>
                </a:solidFill>
                <a:latin typeface="Comic Sans MS" panose="030F0702030302020204" pitchFamily="66" charset="0"/>
              </a:rPr>
              <a:t>S.Tommaso</a:t>
            </a:r>
            <a:endParaRPr lang="it-IT" sz="1000" b="1" dirty="0" smtClean="0">
              <a:solidFill>
                <a:srgbClr val="0070C0"/>
              </a:solidFill>
              <a:latin typeface="Comic Sans MS" panose="030F0702030302020204" pitchFamily="66" charset="0"/>
            </a:endParaRPr>
          </a:p>
          <a:p>
            <a:r>
              <a:rPr lang="it-IT" sz="1000" dirty="0" smtClean="0">
                <a:latin typeface="Comic Sans MS" panose="030F0702030302020204" pitchFamily="66" charset="0"/>
              </a:rPr>
              <a:t>Aceti G:</a:t>
            </a:r>
            <a:endParaRPr lang="it-IT" sz="1000" dirty="0">
              <a:latin typeface="Comic Sans MS" panose="030F0702030302020204" pitchFamily="66" charset="0"/>
            </a:endParaRPr>
          </a:p>
        </p:txBody>
      </p:sp>
      <p:cxnSp>
        <p:nvCxnSpPr>
          <p:cNvPr id="48" name="Connettore 1 47"/>
          <p:cNvCxnSpPr/>
          <p:nvPr/>
        </p:nvCxnSpPr>
        <p:spPr>
          <a:xfrm>
            <a:off x="1257615" y="1187624"/>
            <a:ext cx="435619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1 49"/>
          <p:cNvCxnSpPr>
            <a:stCxn id="4" idx="2"/>
          </p:cNvCxnSpPr>
          <p:nvPr/>
        </p:nvCxnSpPr>
        <p:spPr>
          <a:xfrm>
            <a:off x="3321028" y="1080661"/>
            <a:ext cx="0" cy="106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>
            <a:endCxn id="6" idx="0"/>
          </p:cNvCxnSpPr>
          <p:nvPr/>
        </p:nvCxnSpPr>
        <p:spPr>
          <a:xfrm>
            <a:off x="1284451" y="1187624"/>
            <a:ext cx="1" cy="243477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>
            <a:endCxn id="8" idx="0"/>
          </p:cNvCxnSpPr>
          <p:nvPr/>
        </p:nvCxnSpPr>
        <p:spPr>
          <a:xfrm>
            <a:off x="3784999" y="1187624"/>
            <a:ext cx="10560" cy="228875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endCxn id="11" idx="0"/>
          </p:cNvCxnSpPr>
          <p:nvPr/>
        </p:nvCxnSpPr>
        <p:spPr>
          <a:xfrm>
            <a:off x="5613807" y="1187624"/>
            <a:ext cx="0" cy="180459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>
            <a:off x="2665438" y="1187624"/>
            <a:ext cx="0" cy="280831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1 73"/>
          <p:cNvCxnSpPr/>
          <p:nvPr/>
        </p:nvCxnSpPr>
        <p:spPr>
          <a:xfrm flipH="1">
            <a:off x="1336977" y="3995936"/>
            <a:ext cx="132846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2 77"/>
          <p:cNvCxnSpPr>
            <a:stCxn id="6" idx="2"/>
            <a:endCxn id="12" idx="0"/>
          </p:cNvCxnSpPr>
          <p:nvPr/>
        </p:nvCxnSpPr>
        <p:spPr>
          <a:xfrm flipH="1">
            <a:off x="747693" y="1788632"/>
            <a:ext cx="536758" cy="244251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2 79"/>
          <p:cNvCxnSpPr>
            <a:stCxn id="6" idx="2"/>
            <a:endCxn id="16" idx="0"/>
          </p:cNvCxnSpPr>
          <p:nvPr/>
        </p:nvCxnSpPr>
        <p:spPr>
          <a:xfrm>
            <a:off x="1284452" y="1788633"/>
            <a:ext cx="652649" cy="226089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2 82"/>
          <p:cNvCxnSpPr>
            <a:stCxn id="8" idx="2"/>
            <a:endCxn id="3" idx="0"/>
          </p:cNvCxnSpPr>
          <p:nvPr/>
        </p:nvCxnSpPr>
        <p:spPr>
          <a:xfrm>
            <a:off x="3795560" y="1803235"/>
            <a:ext cx="7055" cy="258106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nettore 1 126"/>
          <p:cNvCxnSpPr>
            <a:stCxn id="11" idx="3"/>
          </p:cNvCxnSpPr>
          <p:nvPr/>
        </p:nvCxnSpPr>
        <p:spPr>
          <a:xfrm flipV="1">
            <a:off x="6406989" y="1539608"/>
            <a:ext cx="190364" cy="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Connettore 1 128"/>
          <p:cNvCxnSpPr/>
          <p:nvPr/>
        </p:nvCxnSpPr>
        <p:spPr>
          <a:xfrm flipH="1">
            <a:off x="6597353" y="1539608"/>
            <a:ext cx="3" cy="5408656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ttore 2 132"/>
          <p:cNvCxnSpPr>
            <a:endCxn id="40" idx="3"/>
          </p:cNvCxnSpPr>
          <p:nvPr/>
        </p:nvCxnSpPr>
        <p:spPr>
          <a:xfrm flipH="1" flipV="1">
            <a:off x="6112182" y="2264926"/>
            <a:ext cx="450217" cy="2265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ttore 2 135"/>
          <p:cNvCxnSpPr>
            <a:endCxn id="17" idx="3"/>
          </p:cNvCxnSpPr>
          <p:nvPr/>
        </p:nvCxnSpPr>
        <p:spPr>
          <a:xfrm flipH="1">
            <a:off x="6216113" y="3346703"/>
            <a:ext cx="381240" cy="0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ttore 2 137"/>
          <p:cNvCxnSpPr>
            <a:endCxn id="21" idx="3"/>
          </p:cNvCxnSpPr>
          <p:nvPr/>
        </p:nvCxnSpPr>
        <p:spPr>
          <a:xfrm flipH="1" flipV="1">
            <a:off x="6216113" y="5257574"/>
            <a:ext cx="381240" cy="199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Connettore 1 143"/>
          <p:cNvCxnSpPr/>
          <p:nvPr/>
        </p:nvCxnSpPr>
        <p:spPr>
          <a:xfrm flipH="1">
            <a:off x="5516562" y="6948264"/>
            <a:ext cx="1080791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Connettore 2 145"/>
          <p:cNvCxnSpPr/>
          <p:nvPr/>
        </p:nvCxnSpPr>
        <p:spPr>
          <a:xfrm flipV="1">
            <a:off x="5530227" y="6720467"/>
            <a:ext cx="14608" cy="227799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nettore 2 148"/>
          <p:cNvCxnSpPr/>
          <p:nvPr/>
        </p:nvCxnSpPr>
        <p:spPr>
          <a:xfrm>
            <a:off x="6056956" y="6948266"/>
            <a:ext cx="0" cy="444684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Connettore 1 166"/>
          <p:cNvCxnSpPr/>
          <p:nvPr/>
        </p:nvCxnSpPr>
        <p:spPr>
          <a:xfrm>
            <a:off x="3748449" y="4485667"/>
            <a:ext cx="0" cy="266279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Connettore 1 168"/>
          <p:cNvCxnSpPr>
            <a:stCxn id="19" idx="2"/>
            <a:endCxn id="29" idx="0"/>
          </p:cNvCxnSpPr>
          <p:nvPr/>
        </p:nvCxnSpPr>
        <p:spPr>
          <a:xfrm flipH="1">
            <a:off x="3769935" y="6457620"/>
            <a:ext cx="7430" cy="348885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Connettore 1 177"/>
          <p:cNvCxnSpPr>
            <a:endCxn id="15" idx="0"/>
          </p:cNvCxnSpPr>
          <p:nvPr/>
        </p:nvCxnSpPr>
        <p:spPr>
          <a:xfrm>
            <a:off x="1336977" y="3995936"/>
            <a:ext cx="6898" cy="334347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onnettore 2 179"/>
          <p:cNvCxnSpPr>
            <a:stCxn id="15" idx="2"/>
            <a:endCxn id="23" idx="0"/>
          </p:cNvCxnSpPr>
          <p:nvPr/>
        </p:nvCxnSpPr>
        <p:spPr>
          <a:xfrm flipH="1">
            <a:off x="702510" y="4854808"/>
            <a:ext cx="641364" cy="332677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Connettore 2 181"/>
          <p:cNvCxnSpPr>
            <a:stCxn id="15" idx="2"/>
            <a:endCxn id="18" idx="0"/>
          </p:cNvCxnSpPr>
          <p:nvPr/>
        </p:nvCxnSpPr>
        <p:spPr>
          <a:xfrm>
            <a:off x="1343875" y="4854809"/>
            <a:ext cx="867881" cy="386559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Connettore 1 183"/>
          <p:cNvCxnSpPr>
            <a:stCxn id="15" idx="2"/>
          </p:cNvCxnSpPr>
          <p:nvPr/>
        </p:nvCxnSpPr>
        <p:spPr>
          <a:xfrm flipH="1">
            <a:off x="1336977" y="4854809"/>
            <a:ext cx="6898" cy="2660465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Connettore 1 185"/>
          <p:cNvCxnSpPr>
            <a:endCxn id="30" idx="3"/>
          </p:cNvCxnSpPr>
          <p:nvPr/>
        </p:nvCxnSpPr>
        <p:spPr>
          <a:xfrm flipH="1">
            <a:off x="1171637" y="7531055"/>
            <a:ext cx="165339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Connettore 1 218"/>
          <p:cNvCxnSpPr>
            <a:stCxn id="13" idx="2"/>
            <a:endCxn id="14" idx="0"/>
          </p:cNvCxnSpPr>
          <p:nvPr/>
        </p:nvCxnSpPr>
        <p:spPr>
          <a:xfrm>
            <a:off x="3758602" y="2463900"/>
            <a:ext cx="18762" cy="27801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egnaposto numero diapositiva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pPr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7352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uvola 5"/>
          <p:cNvSpPr/>
          <p:nvPr/>
        </p:nvSpPr>
        <p:spPr>
          <a:xfrm>
            <a:off x="404665" y="1979714"/>
            <a:ext cx="2891307" cy="1021812"/>
          </a:xfrm>
          <a:prstGeom prst="cloud">
            <a:avLst/>
          </a:prstGeom>
          <a:solidFill>
            <a:srgbClr val="CCECFF"/>
          </a:solidFill>
          <a:ln>
            <a:solidFill>
              <a:srgbClr val="D60093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rgbClr val="D60093"/>
                </a:solidFill>
                <a:latin typeface="Comic Sans MS" panose="030F0702030302020204" pitchFamily="66" charset="0"/>
              </a:rPr>
              <a:t>F</a:t>
            </a:r>
            <a:r>
              <a:rPr lang="it-IT" dirty="0" smtClean="0">
                <a:solidFill>
                  <a:srgbClr val="D60093"/>
                </a:solidFill>
                <a:latin typeface="Comic Sans MS" panose="030F0702030302020204" pitchFamily="66" charset="0"/>
              </a:rPr>
              <a:t>ormazione per un sapere autonomo</a:t>
            </a:r>
            <a:endParaRPr lang="it-IT" dirty="0"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Nuvola 6"/>
          <p:cNvSpPr/>
          <p:nvPr/>
        </p:nvSpPr>
        <p:spPr>
          <a:xfrm>
            <a:off x="3861049" y="1835697"/>
            <a:ext cx="2664296" cy="1008112"/>
          </a:xfrm>
          <a:prstGeom prst="cloud">
            <a:avLst/>
          </a:prstGeom>
          <a:solidFill>
            <a:srgbClr val="CCECFF"/>
          </a:solidFill>
          <a:ln>
            <a:solidFill>
              <a:srgbClr val="D60093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D60093"/>
                </a:solidFill>
                <a:latin typeface="Comic Sans MS" panose="030F0702030302020204" pitchFamily="66" charset="0"/>
              </a:rPr>
              <a:t>Formazione del cittadino europeo</a:t>
            </a:r>
            <a:endParaRPr lang="it-IT" dirty="0"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Nuvola 12"/>
          <p:cNvSpPr/>
          <p:nvPr/>
        </p:nvSpPr>
        <p:spPr>
          <a:xfrm>
            <a:off x="1387344" y="5913807"/>
            <a:ext cx="3770480" cy="792088"/>
          </a:xfrm>
          <a:prstGeom prst="cloud">
            <a:avLst/>
          </a:prstGeom>
          <a:solidFill>
            <a:srgbClr val="CCECFF"/>
          </a:solidFill>
          <a:ln>
            <a:solidFill>
              <a:srgbClr val="D60093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D60093"/>
                </a:solidFill>
                <a:latin typeface="Comic Sans MS" panose="030F0702030302020204" pitchFamily="66" charset="0"/>
              </a:rPr>
              <a:t>Formazione globale della persona</a:t>
            </a:r>
            <a:endParaRPr lang="it-IT" dirty="0"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Nastro perforato 3"/>
          <p:cNvSpPr/>
          <p:nvPr/>
        </p:nvSpPr>
        <p:spPr>
          <a:xfrm>
            <a:off x="1314704" y="3558389"/>
            <a:ext cx="4418553" cy="1740776"/>
          </a:xfrm>
          <a:prstGeom prst="flowChartPunchedTape">
            <a:avLst/>
          </a:prstGeom>
          <a:gradFill flip="none" rotWithShape="1">
            <a:gsLst>
              <a:gs pos="0">
                <a:srgbClr val="33CCFF">
                  <a:shade val="30000"/>
                  <a:satMod val="115000"/>
                </a:srgbClr>
              </a:gs>
              <a:gs pos="27000">
                <a:srgbClr val="33CCFF">
                  <a:shade val="67500"/>
                  <a:satMod val="115000"/>
                </a:srgbClr>
              </a:gs>
              <a:gs pos="100000">
                <a:srgbClr val="33CCFF">
                  <a:shade val="100000"/>
                  <a:satMod val="115000"/>
                </a:srgbClr>
              </a:gs>
            </a:gsLst>
            <a:lin ang="10800000" scaled="1"/>
            <a:tileRect/>
          </a:gradFill>
          <a:ln w="57150">
            <a:solidFill>
              <a:srgbClr val="0070C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/>
          <p:cNvSpPr txBox="1"/>
          <p:nvPr/>
        </p:nvSpPr>
        <p:spPr>
          <a:xfrm>
            <a:off x="1557451" y="4027864"/>
            <a:ext cx="3933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Obiettivi generali dell’azione educativa</a:t>
            </a:r>
            <a:endParaRPr lang="it-IT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Nuvola 16"/>
          <p:cNvSpPr/>
          <p:nvPr/>
        </p:nvSpPr>
        <p:spPr>
          <a:xfrm>
            <a:off x="612479" y="467545"/>
            <a:ext cx="2891307" cy="1021812"/>
          </a:xfrm>
          <a:prstGeom prst="cloud">
            <a:avLst/>
          </a:prstGeom>
          <a:solidFill>
            <a:srgbClr val="CCECFF"/>
          </a:solidFill>
          <a:ln w="28575">
            <a:solidFill>
              <a:srgbClr val="D60093"/>
            </a:solidFill>
          </a:ln>
          <a:effectLst>
            <a:innerShdw blurRad="114300">
              <a:prstClr val="black"/>
            </a:inn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D60093"/>
                </a:solidFill>
                <a:latin typeface="Comic Sans MS" panose="030F0702030302020204" pitchFamily="66" charset="0"/>
              </a:rPr>
              <a:t>Scuola orientativa</a:t>
            </a:r>
            <a:endParaRPr lang="it-IT" dirty="0"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Nuvola 17"/>
          <p:cNvSpPr/>
          <p:nvPr/>
        </p:nvSpPr>
        <p:spPr>
          <a:xfrm>
            <a:off x="3634037" y="467545"/>
            <a:ext cx="2891307" cy="1021812"/>
          </a:xfrm>
          <a:prstGeom prst="cloud">
            <a:avLst/>
          </a:prstGeom>
          <a:solidFill>
            <a:srgbClr val="CCECFF"/>
          </a:solidFill>
          <a:ln>
            <a:solidFill>
              <a:srgbClr val="D60093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D60093"/>
                </a:solidFill>
                <a:latin typeface="Comic Sans MS" panose="030F0702030302020204" pitchFamily="66" charset="0"/>
              </a:rPr>
              <a:t>Scuola che si colloca nel mondo</a:t>
            </a:r>
            <a:endParaRPr lang="it-IT" dirty="0"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Nuvola 18"/>
          <p:cNvSpPr/>
          <p:nvPr/>
        </p:nvSpPr>
        <p:spPr>
          <a:xfrm>
            <a:off x="90568" y="7092280"/>
            <a:ext cx="3770480" cy="792088"/>
          </a:xfrm>
          <a:prstGeom prst="cloud">
            <a:avLst/>
          </a:prstGeom>
          <a:solidFill>
            <a:srgbClr val="CCECFF"/>
          </a:solidFill>
          <a:ln>
            <a:solidFill>
              <a:srgbClr val="D60093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D60093"/>
                </a:solidFill>
                <a:latin typeface="Comic Sans MS" panose="030F0702030302020204" pitchFamily="66" charset="0"/>
              </a:rPr>
              <a:t>Scuola della Legalità</a:t>
            </a:r>
            <a:endParaRPr lang="it-IT" dirty="0"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Nuvola 19"/>
          <p:cNvSpPr/>
          <p:nvPr/>
        </p:nvSpPr>
        <p:spPr>
          <a:xfrm>
            <a:off x="2754865" y="7852951"/>
            <a:ext cx="3770480" cy="792088"/>
          </a:xfrm>
          <a:prstGeom prst="cloud">
            <a:avLst/>
          </a:prstGeom>
          <a:solidFill>
            <a:srgbClr val="CCECFF"/>
          </a:solidFill>
          <a:ln>
            <a:solidFill>
              <a:srgbClr val="D60093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>
                <a:solidFill>
                  <a:srgbClr val="D60093"/>
                </a:solidFill>
                <a:latin typeface="Comic Sans MS" panose="030F0702030302020204" pitchFamily="66" charset="0"/>
              </a:rPr>
              <a:t>Scuola della Solidarietà</a:t>
            </a:r>
            <a:endParaRPr lang="it-IT" dirty="0">
              <a:solidFill>
                <a:srgbClr val="D60093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2" name="Connettore 2 21"/>
          <p:cNvCxnSpPr/>
          <p:nvPr/>
        </p:nvCxnSpPr>
        <p:spPr>
          <a:xfrm flipV="1">
            <a:off x="4149080" y="2843810"/>
            <a:ext cx="648072" cy="714580"/>
          </a:xfrm>
          <a:prstGeom prst="straightConnector1">
            <a:avLst/>
          </a:prstGeom>
          <a:ln w="28575">
            <a:solidFill>
              <a:srgbClr val="D6009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 flipH="1" flipV="1">
            <a:off x="2388298" y="2955051"/>
            <a:ext cx="720080" cy="778387"/>
          </a:xfrm>
          <a:prstGeom prst="straightConnector1">
            <a:avLst/>
          </a:prstGeom>
          <a:ln w="28575">
            <a:solidFill>
              <a:srgbClr val="D6009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7" idx="3"/>
          </p:cNvCxnSpPr>
          <p:nvPr/>
        </p:nvCxnSpPr>
        <p:spPr>
          <a:xfrm flipV="1">
            <a:off x="5193196" y="1514923"/>
            <a:ext cx="6866" cy="378415"/>
          </a:xfrm>
          <a:prstGeom prst="straightConnector1">
            <a:avLst/>
          </a:prstGeom>
          <a:ln w="28575">
            <a:solidFill>
              <a:srgbClr val="D6009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 flipV="1">
            <a:off x="1975808" y="1514925"/>
            <a:ext cx="0" cy="464791"/>
          </a:xfrm>
          <a:prstGeom prst="straightConnector1">
            <a:avLst/>
          </a:prstGeom>
          <a:ln w="28575">
            <a:solidFill>
              <a:srgbClr val="D6009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3523979" y="5299165"/>
            <a:ext cx="0" cy="496971"/>
          </a:xfrm>
          <a:prstGeom prst="straightConnector1">
            <a:avLst/>
          </a:prstGeom>
          <a:ln w="28575">
            <a:solidFill>
              <a:srgbClr val="D6009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 flipH="1">
            <a:off x="2492897" y="6705893"/>
            <a:ext cx="255442" cy="386387"/>
          </a:xfrm>
          <a:prstGeom prst="straightConnector1">
            <a:avLst/>
          </a:prstGeom>
          <a:ln w="28575">
            <a:solidFill>
              <a:srgbClr val="D6009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>
            <a:off x="4473116" y="6705896"/>
            <a:ext cx="324036" cy="1147057"/>
          </a:xfrm>
          <a:prstGeom prst="straightConnector1">
            <a:avLst/>
          </a:prstGeom>
          <a:ln w="28575">
            <a:solidFill>
              <a:srgbClr val="D6009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900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/>
          <p:cNvSpPr/>
          <p:nvPr/>
        </p:nvSpPr>
        <p:spPr>
          <a:xfrm>
            <a:off x="1412776" y="1907704"/>
            <a:ext cx="4104456" cy="1490464"/>
          </a:xfrm>
          <a:prstGeom prst="ellipse">
            <a:avLst/>
          </a:prstGeom>
          <a:solidFill>
            <a:srgbClr val="009900"/>
          </a:solidFill>
          <a:ln w="28575"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OBIETTIVI DELL’INTERVENTO</a:t>
            </a:r>
            <a:endParaRPr lang="it-IT" sz="20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Freccia in giù 2"/>
          <p:cNvSpPr/>
          <p:nvPr/>
        </p:nvSpPr>
        <p:spPr>
          <a:xfrm rot="2410267">
            <a:off x="1087479" y="3205253"/>
            <a:ext cx="376864" cy="1074105"/>
          </a:xfrm>
          <a:prstGeom prst="downArrow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60650" y="4347266"/>
            <a:ext cx="1152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009900"/>
                </a:solidFill>
                <a:latin typeface="Comic Sans MS" panose="030F0702030302020204" pitchFamily="66" charset="0"/>
              </a:rPr>
              <a:t>Obiettivi culturali</a:t>
            </a:r>
            <a:endParaRPr lang="it-IT" sz="1600" dirty="0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Freccia in giù 9"/>
          <p:cNvSpPr/>
          <p:nvPr/>
        </p:nvSpPr>
        <p:spPr>
          <a:xfrm rot="987250">
            <a:off x="1823916" y="3596293"/>
            <a:ext cx="376864" cy="1940639"/>
          </a:xfrm>
          <a:prstGeom prst="downArrow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692696" y="5550567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009900"/>
                </a:solidFill>
                <a:latin typeface="Comic Sans MS" panose="030F0702030302020204" pitchFamily="66" charset="0"/>
              </a:rPr>
              <a:t>Obiettivi </a:t>
            </a:r>
          </a:p>
          <a:p>
            <a:r>
              <a:rPr lang="it-IT" sz="1600" dirty="0" smtClean="0">
                <a:solidFill>
                  <a:srgbClr val="009900"/>
                </a:solidFill>
                <a:latin typeface="Comic Sans MS" panose="030F0702030302020204" pitchFamily="66" charset="0"/>
              </a:rPr>
              <a:t>comportamentali</a:t>
            </a:r>
            <a:endParaRPr lang="it-IT" sz="1600" dirty="0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Freccia in giù 11"/>
          <p:cNvSpPr/>
          <p:nvPr/>
        </p:nvSpPr>
        <p:spPr>
          <a:xfrm>
            <a:off x="3032844" y="3851921"/>
            <a:ext cx="376864" cy="2275016"/>
          </a:xfrm>
          <a:prstGeom prst="downArrow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2554514" y="6386287"/>
            <a:ext cx="1810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009900"/>
                </a:solidFill>
                <a:latin typeface="Comic Sans MS" panose="030F0702030302020204" pitchFamily="66" charset="0"/>
              </a:rPr>
              <a:t>Obiettivi </a:t>
            </a:r>
          </a:p>
          <a:p>
            <a:r>
              <a:rPr lang="it-IT" sz="1600" dirty="0" smtClean="0">
                <a:solidFill>
                  <a:srgbClr val="009900"/>
                </a:solidFill>
                <a:latin typeface="Comic Sans MS" panose="030F0702030302020204" pitchFamily="66" charset="0"/>
              </a:rPr>
              <a:t>metodologici</a:t>
            </a:r>
            <a:endParaRPr lang="it-IT" sz="1600" dirty="0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Freccia in giù 14"/>
          <p:cNvSpPr/>
          <p:nvPr/>
        </p:nvSpPr>
        <p:spPr>
          <a:xfrm rot="20960366">
            <a:off x="4252401" y="3744121"/>
            <a:ext cx="376864" cy="1830339"/>
          </a:xfrm>
          <a:prstGeom prst="downArrow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4086356" y="5842954"/>
            <a:ext cx="12148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009900"/>
                </a:solidFill>
                <a:latin typeface="Comic Sans MS" panose="030F0702030302020204" pitchFamily="66" charset="0"/>
              </a:rPr>
              <a:t>Obiettivi cognitivi</a:t>
            </a:r>
            <a:endParaRPr lang="it-IT" sz="1600" dirty="0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5019144" y="4639654"/>
            <a:ext cx="18388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>
                <a:solidFill>
                  <a:srgbClr val="009900"/>
                </a:solidFill>
                <a:latin typeface="Comic Sans MS" panose="030F0702030302020204" pitchFamily="66" charset="0"/>
              </a:rPr>
              <a:t>Obiettivi </a:t>
            </a:r>
          </a:p>
          <a:p>
            <a:r>
              <a:rPr lang="it-IT" sz="1600" dirty="0" smtClean="0">
                <a:solidFill>
                  <a:srgbClr val="009900"/>
                </a:solidFill>
                <a:latin typeface="Comic Sans MS" panose="030F0702030302020204" pitchFamily="66" charset="0"/>
              </a:rPr>
              <a:t>Per l’integrazione</a:t>
            </a:r>
            <a:endParaRPr lang="it-IT" sz="1600" dirty="0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Freccia in giù 17"/>
          <p:cNvSpPr/>
          <p:nvPr/>
        </p:nvSpPr>
        <p:spPr>
          <a:xfrm rot="20025534">
            <a:off x="5238504" y="3610317"/>
            <a:ext cx="376864" cy="1080089"/>
          </a:xfrm>
          <a:prstGeom prst="downArrow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1052737" y="951318"/>
            <a:ext cx="48858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9900"/>
                </a:solidFill>
                <a:latin typeface="Comic Sans MS" panose="030F0702030302020204" pitchFamily="66" charset="0"/>
              </a:rPr>
              <a:t>Curricolo Educativo-Formativo</a:t>
            </a:r>
            <a:endParaRPr lang="it-IT" sz="2000" b="1" i="1" dirty="0">
              <a:solidFill>
                <a:srgbClr val="0099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044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548681" y="1188187"/>
            <a:ext cx="360040" cy="6771085"/>
          </a:xfrm>
          <a:prstGeom prst="rect">
            <a:avLst/>
          </a:prstGeom>
          <a:solidFill>
            <a:srgbClr val="FF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 flipH="1">
            <a:off x="548681" y="1188188"/>
            <a:ext cx="360040" cy="7017305"/>
          </a:xfrm>
          <a:prstGeom prst="rect">
            <a:avLst/>
          </a:prstGeom>
          <a:solidFill>
            <a:srgbClr val="FFFFCC"/>
          </a:solidFill>
          <a:ln w="57150">
            <a:solidFill>
              <a:srgbClr val="FF0066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O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B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I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E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T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err="1" smtClean="0">
                <a:solidFill>
                  <a:srgbClr val="FF0066"/>
                </a:solidFill>
                <a:latin typeface="Comic Sans MS" panose="030F0702030302020204" pitchFamily="66" charset="0"/>
              </a:rPr>
              <a:t>T</a:t>
            </a: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/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I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V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I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endParaRPr lang="it-IT" sz="1400" b="1" dirty="0" smtClean="0">
              <a:solidFill>
                <a:srgbClr val="FF0066"/>
              </a:solidFill>
              <a:latin typeface="Comic Sans MS" panose="030F0702030302020204" pitchFamily="66" charset="0"/>
            </a:endParaRPr>
          </a:p>
          <a:p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F</a:t>
            </a:r>
          </a:p>
          <a:p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O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RMA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T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I</a:t>
            </a:r>
            <a:b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VI</a:t>
            </a:r>
          </a:p>
          <a:p>
            <a:endParaRPr lang="it-IT" sz="1400" b="1" dirty="0">
              <a:solidFill>
                <a:srgbClr val="FF0066"/>
              </a:solidFill>
              <a:latin typeface="Comic Sans MS" panose="030F0702030302020204" pitchFamily="66" charset="0"/>
            </a:endParaRPr>
          </a:p>
          <a:p>
            <a:r>
              <a:rPr lang="it-IT" sz="1400" b="1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TRASVERSALI</a:t>
            </a:r>
            <a:endParaRPr lang="it-IT" sz="1400" b="1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" name="Connettore 2 6"/>
          <p:cNvCxnSpPr/>
          <p:nvPr/>
        </p:nvCxnSpPr>
        <p:spPr>
          <a:xfrm flipV="1">
            <a:off x="1124745" y="2267744"/>
            <a:ext cx="1152128" cy="1872208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flipV="1">
            <a:off x="1124744" y="2987826"/>
            <a:ext cx="1995681" cy="1440159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flipV="1">
            <a:off x="1198296" y="4083023"/>
            <a:ext cx="1944216" cy="490707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>
            <a:off x="1198296" y="4788304"/>
            <a:ext cx="1944216" cy="215744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>
            <a:off x="1124744" y="5004048"/>
            <a:ext cx="2160240" cy="1080120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1124745" y="5220072"/>
            <a:ext cx="1548172" cy="2011299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1700808" y="1188189"/>
            <a:ext cx="2592288" cy="646331"/>
          </a:xfrm>
          <a:prstGeom prst="rect">
            <a:avLst/>
          </a:prstGeom>
          <a:solidFill>
            <a:srgbClr val="FFFFCC"/>
          </a:solidFill>
          <a:ln w="38100">
            <a:solidFill>
              <a:srgbClr val="FF0066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Rispetto dei valori della convivenza civile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3573016" y="2411760"/>
            <a:ext cx="1651414" cy="369332"/>
          </a:xfrm>
          <a:prstGeom prst="rect">
            <a:avLst/>
          </a:prstGeom>
          <a:solidFill>
            <a:srgbClr val="FFFFCC"/>
          </a:solidFill>
          <a:ln w="38100">
            <a:solidFill>
              <a:srgbClr val="FF0066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Comprensione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3573016" y="3744898"/>
            <a:ext cx="2016224" cy="646331"/>
          </a:xfrm>
          <a:prstGeom prst="rect">
            <a:avLst/>
          </a:prstGeom>
          <a:solidFill>
            <a:srgbClr val="FFFFCC"/>
          </a:solidFill>
          <a:ln w="38100">
            <a:solidFill>
              <a:srgbClr val="FF0066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Impegno e partecipazione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3699385" y="4788306"/>
            <a:ext cx="1728192" cy="646331"/>
          </a:xfrm>
          <a:prstGeom prst="rect">
            <a:avLst/>
          </a:prstGeom>
          <a:solidFill>
            <a:srgbClr val="FFFFCC"/>
          </a:solidFill>
          <a:ln w="38100">
            <a:solidFill>
              <a:srgbClr val="FF0066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Capacità di comunicare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CasellaDiTesto 28"/>
          <p:cNvSpPr txBox="1"/>
          <p:nvPr/>
        </p:nvSpPr>
        <p:spPr>
          <a:xfrm flipH="1">
            <a:off x="3884113" y="5976157"/>
            <a:ext cx="2497214" cy="923330"/>
          </a:xfrm>
          <a:prstGeom prst="rect">
            <a:avLst/>
          </a:prstGeom>
          <a:solidFill>
            <a:srgbClr val="FFFFCC"/>
          </a:solidFill>
          <a:ln w="38100">
            <a:solidFill>
              <a:srgbClr val="FF0066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Organizzazione del lavoro e autonomia operativa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2761228" y="7497606"/>
            <a:ext cx="2251949" cy="923330"/>
          </a:xfrm>
          <a:prstGeom prst="rect">
            <a:avLst/>
          </a:prstGeom>
          <a:solidFill>
            <a:srgbClr val="FFFFCC"/>
          </a:solidFill>
          <a:ln w="38100">
            <a:solidFill>
              <a:srgbClr val="FF0066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Applicazione</a:t>
            </a:r>
            <a:r>
              <a:rPr lang="it-IT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 </a:t>
            </a:r>
            <a:r>
              <a:rPr lang="it-I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anose="030F0702030302020204" pitchFamily="66" charset="0"/>
              </a:rPr>
              <a:t>ragionata delle conoscenze</a:t>
            </a:r>
            <a:endParaRPr lang="it-IT" dirty="0">
              <a:solidFill>
                <a:schemeClr val="tx1">
                  <a:lumMod val="65000"/>
                  <a:lumOff val="3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04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395664" y="378053"/>
            <a:ext cx="346270" cy="8679299"/>
          </a:xfrm>
          <a:prstGeom prst="rect">
            <a:avLst/>
          </a:prstGeom>
          <a:solidFill>
            <a:srgbClr val="6EF1F8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OBIETTIVI</a:t>
            </a:r>
          </a:p>
          <a:p>
            <a:r>
              <a:rPr lang="it-IT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 GENERALI</a:t>
            </a:r>
          </a:p>
          <a:p>
            <a:r>
              <a:rPr lang="it-IT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DISCIPLINARI</a:t>
            </a:r>
          </a:p>
        </p:txBody>
      </p:sp>
      <p:sp>
        <p:nvSpPr>
          <p:cNvPr id="6" name="Esplosione 1 5"/>
          <p:cNvSpPr/>
          <p:nvPr/>
        </p:nvSpPr>
        <p:spPr>
          <a:xfrm>
            <a:off x="1052736" y="0"/>
            <a:ext cx="3644754" cy="2051720"/>
          </a:xfrm>
          <a:prstGeom prst="irregularSeal1">
            <a:avLst/>
          </a:prstGeom>
          <a:solidFill>
            <a:srgbClr val="CCFF66"/>
          </a:solidFill>
          <a:ln>
            <a:solidFill>
              <a:srgbClr val="CCFF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Esplosione 1 6"/>
          <p:cNvSpPr/>
          <p:nvPr/>
        </p:nvSpPr>
        <p:spPr>
          <a:xfrm>
            <a:off x="1052737" y="2267745"/>
            <a:ext cx="3096344" cy="2016224"/>
          </a:xfrm>
          <a:prstGeom prst="irregularSeal1">
            <a:avLst/>
          </a:prstGeom>
          <a:solidFill>
            <a:srgbClr val="FFFF99"/>
          </a:solidFill>
          <a:ln>
            <a:solidFill>
              <a:srgbClr val="FFFF99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Esplosione 1 7"/>
          <p:cNvSpPr/>
          <p:nvPr/>
        </p:nvSpPr>
        <p:spPr>
          <a:xfrm>
            <a:off x="908124" y="4970581"/>
            <a:ext cx="4032448" cy="1840843"/>
          </a:xfrm>
          <a:prstGeom prst="irregularSeal1">
            <a:avLst/>
          </a:prstGeom>
          <a:solidFill>
            <a:srgbClr val="6EF1F8"/>
          </a:solidFill>
          <a:ln>
            <a:solidFill>
              <a:srgbClr val="6EF1F8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Esplosione 1 8"/>
          <p:cNvSpPr/>
          <p:nvPr/>
        </p:nvSpPr>
        <p:spPr>
          <a:xfrm>
            <a:off x="3740922" y="3710723"/>
            <a:ext cx="3024336" cy="1894475"/>
          </a:xfrm>
          <a:prstGeom prst="irregularSeal1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Esplosione 1 9"/>
          <p:cNvSpPr/>
          <p:nvPr/>
        </p:nvSpPr>
        <p:spPr>
          <a:xfrm>
            <a:off x="2492896" y="6555519"/>
            <a:ext cx="4272362" cy="2458659"/>
          </a:xfrm>
          <a:prstGeom prst="irregularSeal1">
            <a:avLst/>
          </a:prstGeom>
          <a:solidFill>
            <a:srgbClr val="FF5050"/>
          </a:solidFill>
          <a:ln>
            <a:solidFill>
              <a:srgbClr val="FF5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Esplosione 1 10"/>
          <p:cNvSpPr/>
          <p:nvPr/>
        </p:nvSpPr>
        <p:spPr>
          <a:xfrm>
            <a:off x="3931863" y="1691680"/>
            <a:ext cx="2926025" cy="1656184"/>
          </a:xfrm>
          <a:prstGeom prst="irregularSeal1">
            <a:avLst/>
          </a:prstGeom>
          <a:solidFill>
            <a:srgbClr val="FFCCFF"/>
          </a:solidFill>
          <a:ln>
            <a:solidFill>
              <a:srgbClr val="FFCC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149081" y="2051720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omic Sans MS" panose="030F0702030302020204" pitchFamily="66" charset="0"/>
              </a:rPr>
              <a:t>Ricerca </a:t>
            </a:r>
          </a:p>
          <a:p>
            <a:pPr algn="ctr"/>
            <a:r>
              <a:rPr lang="it-IT" sz="1100" dirty="0" smtClean="0">
                <a:latin typeface="Comic Sans MS" panose="030F0702030302020204" pitchFamily="66" charset="0"/>
              </a:rPr>
              <a:t>Conquista personale di un «sapere operativo»</a:t>
            </a:r>
            <a:endParaRPr lang="it-IT" sz="1100" dirty="0">
              <a:latin typeface="Comic Sans MS" panose="030F0702030302020204" pitchFamily="66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916833" y="755577"/>
            <a:ext cx="2015030" cy="718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omic Sans MS" panose="030F0702030302020204" pitchFamily="66" charset="0"/>
              </a:rPr>
              <a:t>Comunicazione</a:t>
            </a:r>
          </a:p>
          <a:p>
            <a:pPr algn="ctr"/>
            <a:r>
              <a:rPr lang="it-IT" sz="1100" dirty="0" smtClean="0">
                <a:latin typeface="Comic Sans MS" panose="030F0702030302020204" pitchFamily="66" charset="0"/>
              </a:rPr>
              <a:t>Uso di dialoghi e conversazioni</a:t>
            </a:r>
            <a:endParaRPr lang="it-IT" sz="1100" dirty="0">
              <a:latin typeface="Comic Sans MS" panose="030F0702030302020204" pitchFamily="66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484785" y="2898839"/>
            <a:ext cx="223224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omic Sans MS" panose="030F0702030302020204" pitchFamily="66" charset="0"/>
              </a:rPr>
              <a:t>Individualizzazione</a:t>
            </a:r>
            <a:endParaRPr lang="it-IT" sz="1100" dirty="0" smtClean="0">
              <a:latin typeface="Comic Sans MS" panose="030F0702030302020204" pitchFamily="66" charset="0"/>
            </a:endParaRPr>
          </a:p>
          <a:p>
            <a:pPr algn="ctr"/>
            <a:r>
              <a:rPr lang="it-IT" sz="1100" dirty="0" smtClean="0">
                <a:latin typeface="Comic Sans MS" panose="030F0702030302020204" pitchFamily="66" charset="0"/>
              </a:rPr>
              <a:t>Interventi differenziati, adeguati ai singoli alunni</a:t>
            </a:r>
            <a:endParaRPr lang="it-IT" dirty="0" smtClean="0">
              <a:latin typeface="Comic Sans MS" panose="030F0702030302020204" pitchFamily="66" charset="0"/>
            </a:endParaRPr>
          </a:p>
          <a:p>
            <a:endParaRPr lang="it-IT" sz="1100" dirty="0" smtClean="0">
              <a:latin typeface="Comic Sans MS" panose="030F0702030302020204" pitchFamily="66" charset="0"/>
            </a:endParaRPr>
          </a:p>
          <a:p>
            <a:r>
              <a:rPr lang="it-IT" dirty="0" smtClean="0">
                <a:latin typeface="Comic Sans MS" panose="030F0702030302020204" pitchFamily="66" charset="0"/>
              </a:rPr>
              <a:t> 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437112" y="4283969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omic Sans MS" panose="030F0702030302020204" pitchFamily="66" charset="0"/>
              </a:rPr>
              <a:t>Continuità </a:t>
            </a:r>
          </a:p>
          <a:p>
            <a:pPr algn="ctr"/>
            <a:r>
              <a:rPr lang="it-IT" sz="1100" dirty="0" smtClean="0">
                <a:latin typeface="Comic Sans MS" panose="030F0702030302020204" pitchFamily="66" charset="0"/>
              </a:rPr>
              <a:t>Raccordi tra i diversi ordini di scuola</a:t>
            </a:r>
            <a:endParaRPr lang="it-IT" sz="1100" dirty="0">
              <a:latin typeface="Comic Sans MS" panose="030F0702030302020204" pitchFamily="66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268761" y="5605197"/>
            <a:ext cx="288032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 smtClean="0">
                <a:latin typeface="Comic Sans MS" panose="030F0702030302020204" pitchFamily="66" charset="0"/>
              </a:rPr>
              <a:t>Pluri</a:t>
            </a:r>
            <a:r>
              <a:rPr lang="it-IT" dirty="0" smtClean="0">
                <a:latin typeface="Comic Sans MS" panose="030F0702030302020204" pitchFamily="66" charset="0"/>
              </a:rPr>
              <a:t> /interdisciplinarietà</a:t>
            </a:r>
          </a:p>
          <a:p>
            <a:pPr algn="ctr"/>
            <a:r>
              <a:rPr lang="it-IT" sz="1100" dirty="0" smtClean="0">
                <a:latin typeface="Comic Sans MS" panose="030F0702030302020204" pitchFamily="66" charset="0"/>
              </a:rPr>
              <a:t>‘’Armonia’’ tra le discipline per una formazione unitaria</a:t>
            </a:r>
          </a:p>
          <a:p>
            <a:endParaRPr lang="it-IT" sz="1100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2969298" y="7442253"/>
            <a:ext cx="345638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omic Sans MS" panose="030F0702030302020204" pitchFamily="66" charset="0"/>
              </a:rPr>
              <a:t>Tecnologie della comunicazione</a:t>
            </a:r>
          </a:p>
          <a:p>
            <a:pPr algn="ctr"/>
            <a:r>
              <a:rPr lang="it-IT" sz="1100" dirty="0" smtClean="0">
                <a:latin typeface="Comic Sans MS" panose="030F0702030302020204" pitchFamily="66" charset="0"/>
              </a:rPr>
              <a:t>Utilizzo del linguaggio multimediale</a:t>
            </a:r>
            <a:endParaRPr lang="it-IT" sz="1100" dirty="0">
              <a:latin typeface="Comic Sans MS" panose="030F0702030302020204" pitchFamily="66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940572" y="395536"/>
            <a:ext cx="1485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22" name="Rettangolo 21"/>
          <p:cNvSpPr/>
          <p:nvPr/>
        </p:nvSpPr>
        <p:spPr>
          <a:xfrm>
            <a:off x="3493304" y="110182"/>
            <a:ext cx="4379645" cy="107721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Presupposti metodologici</a:t>
            </a:r>
            <a:endParaRPr lang="it-IT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485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o 1"/>
          <p:cNvSpPr/>
          <p:nvPr/>
        </p:nvSpPr>
        <p:spPr>
          <a:xfrm>
            <a:off x="1359348" y="338993"/>
            <a:ext cx="4464496" cy="720080"/>
          </a:xfrm>
          <a:prstGeom prst="cube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996633"/>
            </a:solidFill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626178" y="644527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COMPETENZE  EUROPEE</a:t>
            </a:r>
            <a:endParaRPr lang="it-IT" b="1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37" y="1448433"/>
            <a:ext cx="2481186" cy="3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876" y="1455332"/>
            <a:ext cx="2481186" cy="3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55" y="2005901"/>
            <a:ext cx="2481186" cy="3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7072" y="2051721"/>
            <a:ext cx="2481186" cy="3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74" y="2564737"/>
            <a:ext cx="2481186" cy="34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277" y="2650864"/>
            <a:ext cx="2733214" cy="38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56" y="3338003"/>
            <a:ext cx="2723668" cy="36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168" y="3257871"/>
            <a:ext cx="2733214" cy="44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462501" y="1590988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Comunicazione nella madrelingua</a:t>
            </a:r>
            <a:endParaRPr lang="it-IT" sz="1100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168226" y="2089565"/>
            <a:ext cx="27273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Comunicazione nella lingua straniera</a:t>
            </a:r>
            <a:endParaRPr lang="it-IT" sz="1050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02909" y="2658031"/>
            <a:ext cx="2304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Competenza digitale</a:t>
            </a:r>
            <a:endParaRPr lang="it-IT" sz="1050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364181" y="1572979"/>
            <a:ext cx="24596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Imparare ad imparare</a:t>
            </a:r>
            <a:endParaRPr lang="it-IT" sz="1050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077072" y="2143079"/>
            <a:ext cx="226516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Competenze sociali e civiche</a:t>
            </a:r>
            <a:endParaRPr lang="it-IT" sz="1050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635277" y="2784990"/>
            <a:ext cx="26252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Spirito d’iniziativa e di imprenditorialità</a:t>
            </a:r>
            <a:endParaRPr lang="it-IT" sz="1000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68226" y="3455301"/>
            <a:ext cx="25759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00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Consapevolezza ed espressione culturale</a:t>
            </a:r>
            <a:endParaRPr lang="it-IT" sz="1000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3635277" y="3332189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Competenze matematiche e competenze di base in scienze e tecnologia</a:t>
            </a:r>
            <a:endParaRPr lang="it-IT" sz="900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1" name="Connettore 1 30"/>
          <p:cNvCxnSpPr/>
          <p:nvPr/>
        </p:nvCxnSpPr>
        <p:spPr>
          <a:xfrm>
            <a:off x="168225" y="251520"/>
            <a:ext cx="3730" cy="3672408"/>
          </a:xfrm>
          <a:prstGeom prst="line">
            <a:avLst/>
          </a:prstGeom>
          <a:ln w="57150">
            <a:solidFill>
              <a:srgbClr val="945C24"/>
            </a:solidFill>
          </a:ln>
          <a:effectLst>
            <a:reflection stA="91000" endPos="0" dist="50800" dir="5400000" sy="-100000" algn="bl" rotWithShape="0"/>
            <a:softEdge rad="3175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8" name="Connettore 1 1027"/>
          <p:cNvCxnSpPr/>
          <p:nvPr/>
        </p:nvCxnSpPr>
        <p:spPr>
          <a:xfrm>
            <a:off x="138795" y="3979283"/>
            <a:ext cx="6569413" cy="0"/>
          </a:xfrm>
          <a:prstGeom prst="line">
            <a:avLst/>
          </a:prstGeom>
          <a:ln w="57150">
            <a:solidFill>
              <a:srgbClr val="945C24"/>
            </a:solidFill>
          </a:ln>
          <a:effectLst>
            <a:reflection stA="69000" endPos="34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0" name="Connettore 1 1029"/>
          <p:cNvCxnSpPr/>
          <p:nvPr/>
        </p:nvCxnSpPr>
        <p:spPr>
          <a:xfrm flipV="1">
            <a:off x="6741368" y="306875"/>
            <a:ext cx="0" cy="3672408"/>
          </a:xfrm>
          <a:prstGeom prst="line">
            <a:avLst/>
          </a:prstGeom>
          <a:ln w="57150">
            <a:solidFill>
              <a:srgbClr val="945C24"/>
            </a:solidFill>
          </a:ln>
          <a:effectLst>
            <a:reflection stA="45000" endPos="0" dist="5715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2" name="Connettore 1 1031"/>
          <p:cNvCxnSpPr/>
          <p:nvPr/>
        </p:nvCxnSpPr>
        <p:spPr>
          <a:xfrm flipH="1">
            <a:off x="168226" y="251520"/>
            <a:ext cx="6573143" cy="0"/>
          </a:xfrm>
          <a:prstGeom prst="line">
            <a:avLst/>
          </a:prstGeom>
          <a:ln w="57150">
            <a:solidFill>
              <a:srgbClr val="945C24"/>
            </a:solidFill>
          </a:ln>
          <a:effectLst>
            <a:reflection stA="45000" endPos="29000" dist="635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Cubo 1033"/>
          <p:cNvSpPr/>
          <p:nvPr/>
        </p:nvSpPr>
        <p:spPr>
          <a:xfrm>
            <a:off x="550802" y="4570739"/>
            <a:ext cx="1654062" cy="937364"/>
          </a:xfrm>
          <a:prstGeom prst="cube">
            <a:avLst/>
          </a:prstGeom>
          <a:solidFill>
            <a:srgbClr val="FFC000"/>
          </a:solidFill>
          <a:ln>
            <a:solidFill>
              <a:srgbClr val="945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6" name="Cubo 45"/>
          <p:cNvSpPr/>
          <p:nvPr/>
        </p:nvSpPr>
        <p:spPr>
          <a:xfrm>
            <a:off x="2505332" y="4607032"/>
            <a:ext cx="1715757" cy="937365"/>
          </a:xfrm>
          <a:prstGeom prst="cube">
            <a:avLst/>
          </a:prstGeom>
          <a:solidFill>
            <a:srgbClr val="FFC000"/>
          </a:solidFill>
          <a:ln>
            <a:solidFill>
              <a:srgbClr val="945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8" name="Cubo 47"/>
          <p:cNvSpPr/>
          <p:nvPr/>
        </p:nvSpPr>
        <p:spPr>
          <a:xfrm>
            <a:off x="4644542" y="4607034"/>
            <a:ext cx="1723949" cy="901071"/>
          </a:xfrm>
          <a:prstGeom prst="cube">
            <a:avLst/>
          </a:prstGeom>
          <a:solidFill>
            <a:srgbClr val="FFC000"/>
          </a:solidFill>
          <a:ln>
            <a:solidFill>
              <a:srgbClr val="945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Scuola Secondaria di primo grado</a:t>
            </a:r>
            <a:endParaRPr lang="it-IT" sz="1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36" name="CasellaDiTesto 1035"/>
          <p:cNvSpPr txBox="1"/>
          <p:nvPr/>
        </p:nvSpPr>
        <p:spPr>
          <a:xfrm>
            <a:off x="551204" y="4953932"/>
            <a:ext cx="1292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Scuola dell’Infanzia</a:t>
            </a:r>
            <a:endParaRPr lang="it-IT" sz="1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37" name="CasellaDiTesto 1036"/>
          <p:cNvSpPr txBox="1"/>
          <p:nvPr/>
        </p:nvSpPr>
        <p:spPr>
          <a:xfrm>
            <a:off x="2549618" y="4953933"/>
            <a:ext cx="1423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Scuola Primaria</a:t>
            </a:r>
            <a:endParaRPr lang="it-IT" sz="14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38" name="CasellaDiTesto 1037"/>
          <p:cNvSpPr txBox="1"/>
          <p:nvPr/>
        </p:nvSpPr>
        <p:spPr>
          <a:xfrm>
            <a:off x="551204" y="6084168"/>
            <a:ext cx="165366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945C24"/>
                </a:solidFill>
                <a:latin typeface="Comic Sans MS" panose="030F0702030302020204" pitchFamily="66" charset="0"/>
              </a:rPr>
              <a:t>Sviluppo dell’identità, dell’autonomia  e della competenza</a:t>
            </a:r>
            <a:endParaRPr lang="it-IT" sz="1400" b="1" dirty="0">
              <a:solidFill>
                <a:srgbClr val="945C24"/>
              </a:solidFill>
              <a:latin typeface="Comic Sans MS" panose="030F0702030302020204" pitchFamily="66" charset="0"/>
            </a:endParaRPr>
          </a:p>
        </p:txBody>
      </p:sp>
      <p:sp>
        <p:nvSpPr>
          <p:cNvPr id="1040" name="Elaborazione 1039"/>
          <p:cNvSpPr/>
          <p:nvPr/>
        </p:nvSpPr>
        <p:spPr>
          <a:xfrm>
            <a:off x="550803" y="7672699"/>
            <a:ext cx="1510046" cy="792088"/>
          </a:xfrm>
          <a:prstGeom prst="flowChartProcess">
            <a:avLst/>
          </a:prstGeom>
          <a:solidFill>
            <a:srgbClr val="FFFFCC"/>
          </a:solidFill>
          <a:ln w="38100">
            <a:solidFill>
              <a:srgbClr val="945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1" name="CasellaDiTesto 1040"/>
          <p:cNvSpPr txBox="1"/>
          <p:nvPr/>
        </p:nvSpPr>
        <p:spPr>
          <a:xfrm>
            <a:off x="587774" y="7776357"/>
            <a:ext cx="1457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Campi di esperienza</a:t>
            </a:r>
            <a:endParaRPr lang="it-IT" sz="1600" b="1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sp>
        <p:nvSpPr>
          <p:cNvPr id="1042" name="CasellaDiTesto 1041"/>
          <p:cNvSpPr txBox="1"/>
          <p:nvPr/>
        </p:nvSpPr>
        <p:spPr>
          <a:xfrm>
            <a:off x="2895624" y="6084168"/>
            <a:ext cx="2558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996633"/>
                </a:solidFill>
                <a:latin typeface="Comic Sans MS" panose="030F0702030302020204" pitchFamily="66" charset="0"/>
              </a:rPr>
              <a:t>Acquisizione di conoscenze e abilità per sviluppare competenze</a:t>
            </a:r>
            <a:endParaRPr lang="it-IT" sz="1400" b="1" dirty="0">
              <a:solidFill>
                <a:srgbClr val="996633"/>
              </a:solidFill>
              <a:latin typeface="Comic Sans MS" panose="030F0702030302020204" pitchFamily="66" charset="0"/>
            </a:endParaRPr>
          </a:p>
        </p:txBody>
      </p:sp>
      <p:sp>
        <p:nvSpPr>
          <p:cNvPr id="1043" name="Elaborazione 1042"/>
          <p:cNvSpPr/>
          <p:nvPr/>
        </p:nvSpPr>
        <p:spPr>
          <a:xfrm>
            <a:off x="3061614" y="7745355"/>
            <a:ext cx="2385224" cy="733175"/>
          </a:xfrm>
          <a:prstGeom prst="flowChartProcess">
            <a:avLst/>
          </a:prstGeom>
          <a:solidFill>
            <a:srgbClr val="FFFFCC"/>
          </a:solidFill>
          <a:ln w="38100">
            <a:solidFill>
              <a:srgbClr val="945C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rgbClr val="945C24"/>
                </a:solidFill>
                <a:latin typeface="Comic Sans MS" panose="030F0702030302020204" pitchFamily="66" charset="0"/>
              </a:rPr>
              <a:t>D</a:t>
            </a:r>
            <a:r>
              <a:rPr lang="it-IT" sz="1600" b="1" dirty="0" smtClean="0">
                <a:solidFill>
                  <a:srgbClr val="945C24"/>
                </a:solidFill>
                <a:latin typeface="Comic Sans MS" panose="030F0702030302020204" pitchFamily="66" charset="0"/>
              </a:rPr>
              <a:t>iscipline</a:t>
            </a:r>
            <a:endParaRPr lang="it-IT" sz="1600" b="1" dirty="0">
              <a:solidFill>
                <a:srgbClr val="945C24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2" name="Connettore 1 31"/>
          <p:cNvCxnSpPr/>
          <p:nvPr/>
        </p:nvCxnSpPr>
        <p:spPr>
          <a:xfrm>
            <a:off x="1222813" y="4283968"/>
            <a:ext cx="4280792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1222813" y="4283968"/>
            <a:ext cx="0" cy="286771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3339028" y="3979285"/>
            <a:ext cx="0" cy="59145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 flipH="1">
            <a:off x="5503605" y="4283969"/>
            <a:ext cx="2910" cy="286771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/>
          <p:nvPr/>
        </p:nvCxnSpPr>
        <p:spPr>
          <a:xfrm>
            <a:off x="1222813" y="5580111"/>
            <a:ext cx="0" cy="57606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/>
          <p:nvPr/>
        </p:nvCxnSpPr>
        <p:spPr>
          <a:xfrm>
            <a:off x="3364180" y="5652122"/>
            <a:ext cx="496868" cy="43204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/>
          <p:nvPr/>
        </p:nvCxnSpPr>
        <p:spPr>
          <a:xfrm flipH="1">
            <a:off x="4787406" y="5652122"/>
            <a:ext cx="422248" cy="43204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7" name="Connettore 2 1056"/>
          <p:cNvCxnSpPr/>
          <p:nvPr/>
        </p:nvCxnSpPr>
        <p:spPr>
          <a:xfrm>
            <a:off x="7821488" y="4788024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9" name="Connettore 2 1058"/>
          <p:cNvCxnSpPr/>
          <p:nvPr/>
        </p:nvCxnSpPr>
        <p:spPr>
          <a:xfrm flipH="1">
            <a:off x="1197471" y="7038278"/>
            <a:ext cx="25342" cy="63442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1" name="Connettore 2 1060"/>
          <p:cNvCxnSpPr>
            <a:stCxn id="1042" idx="2"/>
          </p:cNvCxnSpPr>
          <p:nvPr/>
        </p:nvCxnSpPr>
        <p:spPr>
          <a:xfrm flipH="1">
            <a:off x="4174904" y="6822832"/>
            <a:ext cx="1" cy="908781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egnaposto numero diapositiva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205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sco magnetico 4"/>
          <p:cNvSpPr/>
          <p:nvPr/>
        </p:nvSpPr>
        <p:spPr>
          <a:xfrm>
            <a:off x="1552966" y="383329"/>
            <a:ext cx="3960440" cy="993251"/>
          </a:xfrm>
          <a:prstGeom prst="flowChartMagneticDisk">
            <a:avLst/>
          </a:prstGeom>
          <a:solidFill>
            <a:srgbClr val="FFCCFF"/>
          </a:solidFill>
          <a:ln w="38100">
            <a:solidFill>
              <a:srgbClr val="66006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1702510" y="798044"/>
            <a:ext cx="3528392" cy="4001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Valutazione</a:t>
            </a:r>
            <a:endParaRPr lang="it-IT" sz="2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rapezio 6"/>
          <p:cNvSpPr/>
          <p:nvPr/>
        </p:nvSpPr>
        <p:spPr>
          <a:xfrm>
            <a:off x="501590" y="2605355"/>
            <a:ext cx="1987607" cy="846387"/>
          </a:xfrm>
          <a:prstGeom prst="trapezoid">
            <a:avLst/>
          </a:prstGeom>
          <a:solidFill>
            <a:srgbClr val="FF66CC"/>
          </a:solidFill>
          <a:ln>
            <a:solidFill>
              <a:srgbClr val="660066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rapezio 8"/>
          <p:cNvSpPr/>
          <p:nvPr/>
        </p:nvSpPr>
        <p:spPr>
          <a:xfrm>
            <a:off x="320745" y="3891353"/>
            <a:ext cx="2228506" cy="792088"/>
          </a:xfrm>
          <a:prstGeom prst="trapezoid">
            <a:avLst/>
          </a:prstGeom>
          <a:solidFill>
            <a:srgbClr val="FF66CC"/>
          </a:solidFill>
          <a:ln>
            <a:solidFill>
              <a:srgbClr val="660066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dirty="0">
              <a:latin typeface="Comic Sans MS" panose="030F0702030302020204" pitchFamily="66" charset="0"/>
            </a:endParaRPr>
          </a:p>
        </p:txBody>
      </p:sp>
      <p:sp>
        <p:nvSpPr>
          <p:cNvPr id="10" name="Trapezio 9"/>
          <p:cNvSpPr/>
          <p:nvPr/>
        </p:nvSpPr>
        <p:spPr>
          <a:xfrm>
            <a:off x="364001" y="5111092"/>
            <a:ext cx="2185252" cy="792088"/>
          </a:xfrm>
          <a:prstGeom prst="trapezoid">
            <a:avLst/>
          </a:prstGeom>
          <a:solidFill>
            <a:srgbClr val="FF66CC"/>
          </a:solidFill>
          <a:ln>
            <a:solidFill>
              <a:srgbClr val="660066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Trapezio 12"/>
          <p:cNvSpPr/>
          <p:nvPr/>
        </p:nvSpPr>
        <p:spPr>
          <a:xfrm>
            <a:off x="351113" y="6351652"/>
            <a:ext cx="2198139" cy="792088"/>
          </a:xfrm>
          <a:prstGeom prst="trapezoid">
            <a:avLst/>
          </a:prstGeom>
          <a:solidFill>
            <a:srgbClr val="FF66CC"/>
          </a:solidFill>
          <a:ln>
            <a:solidFill>
              <a:srgbClr val="660066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Trapezio 13"/>
          <p:cNvSpPr/>
          <p:nvPr/>
        </p:nvSpPr>
        <p:spPr>
          <a:xfrm>
            <a:off x="404666" y="7520767"/>
            <a:ext cx="2144587" cy="792088"/>
          </a:xfrm>
          <a:prstGeom prst="trapezoid">
            <a:avLst/>
          </a:prstGeom>
          <a:solidFill>
            <a:srgbClr val="FF66CC"/>
          </a:solidFill>
          <a:ln>
            <a:solidFill>
              <a:srgbClr val="660066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668451" y="2605355"/>
            <a:ext cx="182074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Autovalutazione</a:t>
            </a:r>
            <a:endParaRPr lang="it-IT" sz="1100" b="1" dirty="0" smtClean="0">
              <a:solidFill>
                <a:srgbClr val="660066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1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Elaborazione di strumenti per rilevare i bisogni</a:t>
            </a:r>
            <a:endParaRPr lang="it-IT" sz="1600" b="1" dirty="0">
              <a:solidFill>
                <a:srgbClr val="66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92261" y="3959933"/>
            <a:ext cx="187220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Autoregolazione</a:t>
            </a:r>
          </a:p>
          <a:p>
            <a:r>
              <a:rPr lang="it-IT" sz="1100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Correzione e/o feedback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786102" y="5173666"/>
            <a:ext cx="12977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Autoanalisi </a:t>
            </a:r>
          </a:p>
          <a:p>
            <a:r>
              <a:rPr lang="it-IT" sz="11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Raccolta di dati</a:t>
            </a:r>
            <a:endParaRPr lang="it-IT" sz="1100" b="1" dirty="0">
              <a:solidFill>
                <a:srgbClr val="66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485730" y="6333003"/>
            <a:ext cx="188527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err="1" smtClean="0">
                <a:solidFill>
                  <a:srgbClr val="660066"/>
                </a:solidFill>
                <a:latin typeface="Comic Sans MS" panose="030F0702030302020204" pitchFamily="66" charset="0"/>
              </a:rPr>
              <a:t>Rendicontabilità</a:t>
            </a:r>
            <a:endParaRPr lang="it-IT" sz="1600" b="1" dirty="0" smtClean="0">
              <a:solidFill>
                <a:srgbClr val="660066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11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Trasparenza, pubblicizzazione e valutazione della qualità</a:t>
            </a:r>
          </a:p>
          <a:p>
            <a:r>
              <a:rPr lang="it-IT" sz="1600" b="1" dirty="0" smtClean="0">
                <a:latin typeface="Comic Sans MS" panose="030F0702030302020204" pitchFamily="66" charset="0"/>
              </a:rPr>
              <a:t> </a:t>
            </a:r>
            <a:endParaRPr lang="it-IT" sz="1600" b="1" dirty="0">
              <a:latin typeface="Comic Sans MS" panose="030F0702030302020204" pitchFamily="66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504904" y="7558803"/>
            <a:ext cx="2096124" cy="779700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Corresponsabilità</a:t>
            </a:r>
          </a:p>
          <a:p>
            <a:pPr algn="ctr"/>
            <a:r>
              <a:rPr lang="it-IT" sz="11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Lavoro di equipe e condivisione</a:t>
            </a:r>
            <a:r>
              <a:rPr lang="it-IT" sz="16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 </a:t>
            </a:r>
            <a:endParaRPr lang="it-IT" sz="1600" b="1" dirty="0">
              <a:solidFill>
                <a:srgbClr val="66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rapezio 20"/>
          <p:cNvSpPr/>
          <p:nvPr/>
        </p:nvSpPr>
        <p:spPr>
          <a:xfrm>
            <a:off x="4123239" y="2843807"/>
            <a:ext cx="2366872" cy="1116124"/>
          </a:xfrm>
          <a:prstGeom prst="trapezoid">
            <a:avLst/>
          </a:prstGeom>
          <a:solidFill>
            <a:srgbClr val="66FFFF"/>
          </a:solidFill>
          <a:ln>
            <a:solidFill>
              <a:srgbClr val="660066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Trapezio 21"/>
          <p:cNvSpPr/>
          <p:nvPr/>
        </p:nvSpPr>
        <p:spPr>
          <a:xfrm>
            <a:off x="4077073" y="4327983"/>
            <a:ext cx="2413039" cy="1575197"/>
          </a:xfrm>
          <a:prstGeom prst="trapezoid">
            <a:avLst/>
          </a:prstGeom>
          <a:solidFill>
            <a:srgbClr val="66FFFF"/>
          </a:solidFill>
          <a:ln>
            <a:solidFill>
              <a:srgbClr val="660066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Trapezio 22"/>
          <p:cNvSpPr/>
          <p:nvPr/>
        </p:nvSpPr>
        <p:spPr>
          <a:xfrm>
            <a:off x="4018897" y="6127360"/>
            <a:ext cx="2471215" cy="1240672"/>
          </a:xfrm>
          <a:prstGeom prst="trapezoid">
            <a:avLst/>
          </a:prstGeom>
          <a:solidFill>
            <a:srgbClr val="66FFFF"/>
          </a:solidFill>
          <a:ln>
            <a:solidFill>
              <a:srgbClr val="660066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>
            <a:off x="4261194" y="3046007"/>
            <a:ext cx="211146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Valutazione iniziale</a:t>
            </a:r>
          </a:p>
          <a:p>
            <a:pPr algn="ctr"/>
            <a:r>
              <a:rPr lang="it-IT" sz="11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Verifica della situazione di partenza (test d’ingresso)</a:t>
            </a:r>
            <a:endParaRPr lang="it-IT" sz="1600" b="1" dirty="0">
              <a:solidFill>
                <a:srgbClr val="66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4320660" y="4518445"/>
            <a:ext cx="204766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Verifica in itinere</a:t>
            </a:r>
          </a:p>
          <a:p>
            <a:pPr algn="ctr"/>
            <a:r>
              <a:rPr lang="it-IT" sz="1100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Valutazione del percorso di apprendimento (Infanzia-Primaria: bimestrali e quadrimestrali, Secondaria: quadrimestrali, 2 a quadrimestre)</a:t>
            </a:r>
            <a:endParaRPr lang="it-IT" sz="1100" dirty="0">
              <a:solidFill>
                <a:srgbClr val="66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4293096" y="6130071"/>
            <a:ext cx="20476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1600" b="1" dirty="0" smtClean="0">
              <a:solidFill>
                <a:srgbClr val="660066"/>
              </a:solidFill>
              <a:latin typeface="Comic Sans MS" panose="030F0702030302020204" pitchFamily="66" charset="0"/>
            </a:endParaRPr>
          </a:p>
          <a:p>
            <a:r>
              <a:rPr lang="it-IT" sz="1600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Valutazione finale</a:t>
            </a:r>
          </a:p>
          <a:p>
            <a:pPr algn="ctr"/>
            <a:r>
              <a:rPr lang="it-IT" sz="1100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Analisi dei risultati rispetto agli obiettivi programmati</a:t>
            </a:r>
            <a:endParaRPr lang="it-IT" sz="1100" dirty="0">
              <a:solidFill>
                <a:srgbClr val="66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rapezio 28"/>
          <p:cNvSpPr/>
          <p:nvPr/>
        </p:nvSpPr>
        <p:spPr>
          <a:xfrm>
            <a:off x="485730" y="1907704"/>
            <a:ext cx="2115299" cy="374539"/>
          </a:xfrm>
          <a:prstGeom prst="trapezoid">
            <a:avLst/>
          </a:prstGeom>
          <a:solidFill>
            <a:srgbClr val="FF66CC"/>
          </a:solidFill>
          <a:ln>
            <a:solidFill>
              <a:srgbClr val="660066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Trapezio 29"/>
          <p:cNvSpPr/>
          <p:nvPr/>
        </p:nvSpPr>
        <p:spPr>
          <a:xfrm>
            <a:off x="4077073" y="1912911"/>
            <a:ext cx="2154561" cy="369332"/>
          </a:xfrm>
          <a:prstGeom prst="trapezoid">
            <a:avLst/>
          </a:prstGeom>
          <a:solidFill>
            <a:srgbClr val="66FFFF"/>
          </a:solidFill>
          <a:ln>
            <a:solidFill>
              <a:srgbClr val="660066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1" name="CasellaDiTesto 30"/>
          <p:cNvSpPr txBox="1"/>
          <p:nvPr/>
        </p:nvSpPr>
        <p:spPr>
          <a:xfrm>
            <a:off x="536558" y="1912911"/>
            <a:ext cx="188080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D’istituto </a:t>
            </a:r>
            <a:endParaRPr lang="it-IT" b="1" dirty="0">
              <a:solidFill>
                <a:srgbClr val="66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4277377" y="1912911"/>
            <a:ext cx="195425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rgbClr val="660066"/>
                </a:solidFill>
                <a:latin typeface="Comic Sans MS" panose="030F0702030302020204" pitchFamily="66" charset="0"/>
              </a:rPr>
              <a:t>Degli alunni</a:t>
            </a:r>
            <a:endParaRPr lang="it-IT" b="1" dirty="0">
              <a:solidFill>
                <a:srgbClr val="660066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4" name="Connettore 2 33"/>
          <p:cNvCxnSpPr/>
          <p:nvPr/>
        </p:nvCxnSpPr>
        <p:spPr>
          <a:xfrm flipH="1">
            <a:off x="2489025" y="1439816"/>
            <a:ext cx="1044161" cy="387109"/>
          </a:xfrm>
          <a:prstGeom prst="straightConnector1">
            <a:avLst/>
          </a:prstGeom>
          <a:ln w="38100">
            <a:solidFill>
              <a:srgbClr val="CC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4001369" y="1422712"/>
            <a:ext cx="1008112" cy="387109"/>
          </a:xfrm>
          <a:prstGeom prst="straightConnector1">
            <a:avLst/>
          </a:prstGeom>
          <a:ln w="38100">
            <a:solidFill>
              <a:srgbClr val="CC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1 42"/>
          <p:cNvCxnSpPr>
            <a:stCxn id="30" idx="1"/>
          </p:cNvCxnSpPr>
          <p:nvPr/>
        </p:nvCxnSpPr>
        <p:spPr>
          <a:xfrm flipH="1">
            <a:off x="3645025" y="2097576"/>
            <a:ext cx="478215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1 44"/>
          <p:cNvCxnSpPr/>
          <p:nvPr/>
        </p:nvCxnSpPr>
        <p:spPr>
          <a:xfrm>
            <a:off x="3645024" y="2094066"/>
            <a:ext cx="0" cy="4653631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1 49"/>
          <p:cNvCxnSpPr/>
          <p:nvPr/>
        </p:nvCxnSpPr>
        <p:spPr>
          <a:xfrm flipV="1">
            <a:off x="3652931" y="6725312"/>
            <a:ext cx="534453" cy="22384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1 57"/>
          <p:cNvCxnSpPr/>
          <p:nvPr/>
        </p:nvCxnSpPr>
        <p:spPr>
          <a:xfrm>
            <a:off x="3645024" y="3131840"/>
            <a:ext cx="648072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1 60"/>
          <p:cNvCxnSpPr/>
          <p:nvPr/>
        </p:nvCxnSpPr>
        <p:spPr>
          <a:xfrm>
            <a:off x="3652932" y="4801804"/>
            <a:ext cx="66772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1 73"/>
          <p:cNvCxnSpPr/>
          <p:nvPr/>
        </p:nvCxnSpPr>
        <p:spPr>
          <a:xfrm>
            <a:off x="2852937" y="2079428"/>
            <a:ext cx="79085" cy="5837384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1 77"/>
          <p:cNvCxnSpPr>
            <a:stCxn id="29" idx="3"/>
          </p:cNvCxnSpPr>
          <p:nvPr/>
        </p:nvCxnSpPr>
        <p:spPr>
          <a:xfrm>
            <a:off x="2554211" y="2094973"/>
            <a:ext cx="298725" cy="2603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ttore 1 79"/>
          <p:cNvCxnSpPr/>
          <p:nvPr/>
        </p:nvCxnSpPr>
        <p:spPr>
          <a:xfrm>
            <a:off x="2364469" y="3046007"/>
            <a:ext cx="488468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1 84"/>
          <p:cNvCxnSpPr>
            <a:endCxn id="9" idx="3"/>
          </p:cNvCxnSpPr>
          <p:nvPr/>
        </p:nvCxnSpPr>
        <p:spPr>
          <a:xfrm flipH="1">
            <a:off x="2450240" y="4287397"/>
            <a:ext cx="402696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ttore 1 91"/>
          <p:cNvCxnSpPr/>
          <p:nvPr/>
        </p:nvCxnSpPr>
        <p:spPr>
          <a:xfrm flipH="1" flipV="1">
            <a:off x="2450241" y="5414115"/>
            <a:ext cx="481780" cy="13464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ttore 1 100"/>
          <p:cNvCxnSpPr>
            <a:endCxn id="13" idx="3"/>
          </p:cNvCxnSpPr>
          <p:nvPr/>
        </p:nvCxnSpPr>
        <p:spPr>
          <a:xfrm flipH="1">
            <a:off x="2450241" y="6747696"/>
            <a:ext cx="481780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Connettore 1 102"/>
          <p:cNvCxnSpPr/>
          <p:nvPr/>
        </p:nvCxnSpPr>
        <p:spPr>
          <a:xfrm flipH="1">
            <a:off x="2450242" y="7916813"/>
            <a:ext cx="481778" cy="1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319011" y="8388425"/>
            <a:ext cx="61693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solidFill>
                  <a:srgbClr val="CC00FF"/>
                </a:solidFill>
                <a:latin typeface="Comic Sans MS" panose="030F0702030302020204" pitchFamily="66" charset="0"/>
              </a:rPr>
              <a:t>Una valutazione ‘’REALMENTE FORMATIVA’’ terrà conto degli elementi che concorrono a definire la personalità dell’allievo.</a:t>
            </a:r>
          </a:p>
          <a:p>
            <a:endParaRPr lang="it-IT" sz="1600" b="1" dirty="0">
              <a:solidFill>
                <a:srgbClr val="CC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Segnaposto numero diapositiva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890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o magnetico 2"/>
          <p:cNvSpPr/>
          <p:nvPr/>
        </p:nvSpPr>
        <p:spPr>
          <a:xfrm>
            <a:off x="757447" y="302332"/>
            <a:ext cx="5256584" cy="792088"/>
          </a:xfrm>
          <a:prstGeom prst="flowChartMagneticDisk">
            <a:avLst/>
          </a:prstGeom>
          <a:solidFill>
            <a:srgbClr val="00B0F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926718" y="632757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Monitoraggio</a:t>
            </a:r>
            <a:r>
              <a:rPr lang="it-IT" sz="24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endParaRPr lang="it-IT" sz="2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375357" y="1559595"/>
            <a:ext cx="41764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latin typeface="Comic Sans MS" panose="030F0702030302020204" pitchFamily="66" charset="0"/>
              </a:rPr>
              <a:t>La verifica dell’efficacia del percorso formativo verrà monitorata attentamente per apportare miglioramenti/aggiustamenti </a:t>
            </a:r>
            <a:r>
              <a:rPr lang="it-IT" sz="1400" dirty="0">
                <a:latin typeface="Comic Sans MS" panose="030F0702030302020204" pitchFamily="66" charset="0"/>
              </a:rPr>
              <a:t>i</a:t>
            </a:r>
            <a:r>
              <a:rPr lang="it-IT" sz="1400" dirty="0" smtClean="0">
                <a:latin typeface="Comic Sans MS" panose="030F0702030302020204" pitchFamily="66" charset="0"/>
              </a:rPr>
              <a:t>n itinere</a:t>
            </a:r>
            <a:endParaRPr lang="it-IT" sz="1400" dirty="0">
              <a:latin typeface="Comic Sans MS" panose="030F0702030302020204" pitchFamily="66" charset="0"/>
            </a:endParaRPr>
          </a:p>
        </p:txBody>
      </p:sp>
      <p:sp>
        <p:nvSpPr>
          <p:cNvPr id="6" name="Ovale 5"/>
          <p:cNvSpPr/>
          <p:nvPr/>
        </p:nvSpPr>
        <p:spPr>
          <a:xfrm>
            <a:off x="1025730" y="1388867"/>
            <a:ext cx="4608512" cy="1080120"/>
          </a:xfrm>
          <a:prstGeom prst="ellipse">
            <a:avLst/>
          </a:prstGeom>
          <a:noFill/>
          <a:ln w="38100">
            <a:solidFill>
              <a:srgbClr val="B654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Elaborazione 6"/>
          <p:cNvSpPr/>
          <p:nvPr/>
        </p:nvSpPr>
        <p:spPr>
          <a:xfrm>
            <a:off x="1760134" y="2854099"/>
            <a:ext cx="3096344" cy="739656"/>
          </a:xfrm>
          <a:prstGeom prst="flowChartProcess">
            <a:avLst/>
          </a:prstGeom>
          <a:noFill/>
          <a:ln w="38100">
            <a:solidFill>
              <a:srgbClr val="E163C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760134" y="2890163"/>
            <a:ext cx="30963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 smtClean="0">
                <a:latin typeface="Comic Sans MS" panose="030F0702030302020204" pitchFamily="66" charset="0"/>
              </a:rPr>
              <a:t>Consigli d’interclasse/classe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 smtClean="0">
                <a:latin typeface="Comic Sans MS" panose="030F0702030302020204" pitchFamily="66" charset="0"/>
              </a:rPr>
              <a:t>Collegio Docenti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 smtClean="0">
                <a:latin typeface="Comic Sans MS" panose="030F0702030302020204" pitchFamily="66" charset="0"/>
              </a:rPr>
              <a:t>Consiglio d’Istituto</a:t>
            </a:r>
            <a:endParaRPr lang="it-IT" sz="1400" dirty="0">
              <a:latin typeface="Comic Sans MS" panose="030F0702030302020204" pitchFamily="66" charset="0"/>
            </a:endParaRPr>
          </a:p>
        </p:txBody>
      </p:sp>
      <p:sp>
        <p:nvSpPr>
          <p:cNvPr id="9" name="Decisione 8"/>
          <p:cNvSpPr/>
          <p:nvPr/>
        </p:nvSpPr>
        <p:spPr>
          <a:xfrm>
            <a:off x="355978" y="3846683"/>
            <a:ext cx="5904656" cy="1250131"/>
          </a:xfrm>
          <a:prstGeom prst="flowChartDecision">
            <a:avLst/>
          </a:prstGeom>
          <a:solidFill>
            <a:srgbClr val="CCCCFF"/>
          </a:solidFill>
          <a:ln>
            <a:solidFill>
              <a:srgbClr val="B654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1915417" y="4041170"/>
            <a:ext cx="255628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latin typeface="Comic Sans MS" panose="030F0702030302020204" pitchFamily="66" charset="0"/>
              </a:rPr>
              <a:t>Questionari rivolti a: personale, genitori, alunni, per rilevare standard qualitativi</a:t>
            </a:r>
            <a:endParaRPr lang="it-IT" sz="1400" dirty="0">
              <a:latin typeface="Comic Sans MS" panose="030F0702030302020204" pitchFamily="66" charset="0"/>
            </a:endParaRPr>
          </a:p>
        </p:txBody>
      </p:sp>
      <p:sp>
        <p:nvSpPr>
          <p:cNvPr id="11" name="Elaborazione 10"/>
          <p:cNvSpPr/>
          <p:nvPr/>
        </p:nvSpPr>
        <p:spPr>
          <a:xfrm>
            <a:off x="223228" y="5344343"/>
            <a:ext cx="1692188" cy="2016224"/>
          </a:xfrm>
          <a:prstGeom prst="flowChartProcess">
            <a:avLst/>
          </a:prstGeom>
          <a:noFill/>
          <a:ln w="38100">
            <a:solidFill>
              <a:srgbClr val="D3D7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Elaborazione 11"/>
          <p:cNvSpPr/>
          <p:nvPr/>
        </p:nvSpPr>
        <p:spPr>
          <a:xfrm>
            <a:off x="2141413" y="5347321"/>
            <a:ext cx="2316584" cy="1981831"/>
          </a:xfrm>
          <a:prstGeom prst="flowChartProcess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Elaborazione 12"/>
          <p:cNvSpPr/>
          <p:nvPr/>
        </p:nvSpPr>
        <p:spPr>
          <a:xfrm>
            <a:off x="4714349" y="5344345"/>
            <a:ext cx="1965807" cy="1984807"/>
          </a:xfrm>
          <a:prstGeom prst="flowChart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245306" y="5344345"/>
            <a:ext cx="161486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latin typeface="Comic Sans MS" panose="030F0702030302020204" pitchFamily="66" charset="0"/>
              </a:rPr>
              <a:t>Docenti </a:t>
            </a:r>
          </a:p>
          <a:p>
            <a:pPr marL="285750" indent="-285750">
              <a:buBlip>
                <a:blip r:embed="rId2"/>
              </a:buBlip>
            </a:pPr>
            <a:r>
              <a:rPr lang="it-IT" sz="1400" dirty="0" smtClean="0">
                <a:latin typeface="Comic Sans MS" panose="030F0702030302020204" pitchFamily="66" charset="0"/>
              </a:rPr>
              <a:t>Adeguatezza dei rapporti</a:t>
            </a:r>
          </a:p>
          <a:p>
            <a:pPr marL="285750" indent="-285750">
              <a:buBlip>
                <a:blip r:embed="rId2"/>
              </a:buBlip>
            </a:pPr>
            <a:r>
              <a:rPr lang="it-IT" sz="1400" dirty="0" smtClean="0">
                <a:latin typeface="Comic Sans MS" panose="030F0702030302020204" pitchFamily="66" charset="0"/>
              </a:rPr>
              <a:t>Difficoltà organizzativa/gestionali</a:t>
            </a:r>
          </a:p>
          <a:p>
            <a:pPr marL="285750" indent="-285750">
              <a:buBlip>
                <a:blip r:embed="rId2"/>
              </a:buBlip>
            </a:pPr>
            <a:r>
              <a:rPr lang="it-IT" sz="1400" dirty="0" smtClean="0">
                <a:latin typeface="Comic Sans MS" panose="030F0702030302020204" pitchFamily="66" charset="0"/>
              </a:rPr>
              <a:t>Capacità collaborative</a:t>
            </a:r>
            <a:endParaRPr lang="it-IT" sz="1400" dirty="0">
              <a:latin typeface="Comic Sans MS" panose="030F0702030302020204" pitchFamily="66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117481" y="5451714"/>
            <a:ext cx="25803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latin typeface="Comic Sans MS" panose="030F0702030302020204" pitchFamily="66" charset="0"/>
              </a:rPr>
              <a:t>Alunni </a:t>
            </a:r>
          </a:p>
          <a:p>
            <a:pPr marL="285750" indent="-285750">
              <a:buBlip>
                <a:blip r:embed="rId3"/>
              </a:buBlip>
            </a:pPr>
            <a:r>
              <a:rPr lang="it-IT" sz="1400" dirty="0" smtClean="0">
                <a:latin typeface="Comic Sans MS" panose="030F0702030302020204" pitchFamily="66" charset="0"/>
              </a:rPr>
              <a:t>Assenze/partecipazione</a:t>
            </a:r>
          </a:p>
          <a:p>
            <a:pPr marL="285750" indent="-285750">
              <a:buBlip>
                <a:blip r:embed="rId3"/>
              </a:buBlip>
            </a:pPr>
            <a:r>
              <a:rPr lang="it-IT" sz="1400" dirty="0" smtClean="0">
                <a:latin typeface="Comic Sans MS" panose="030F0702030302020204" pitchFamily="66" charset="0"/>
              </a:rPr>
              <a:t>Rispondenza alle attese</a:t>
            </a:r>
          </a:p>
          <a:p>
            <a:pPr marL="285750" indent="-285750">
              <a:buBlip>
                <a:blip r:embed="rId3"/>
              </a:buBlip>
            </a:pPr>
            <a:r>
              <a:rPr lang="it-IT" sz="1400" dirty="0" smtClean="0">
                <a:latin typeface="Comic Sans MS" panose="030F0702030302020204" pitchFamily="66" charset="0"/>
              </a:rPr>
              <a:t>Partecipazione alle attività di gruppo, anche in situazione di difficoltà/ </a:t>
            </a:r>
            <a:r>
              <a:rPr lang="it-IT" sz="1400" dirty="0" err="1" smtClean="0">
                <a:latin typeface="Comic Sans MS" panose="030F0702030302020204" pitchFamily="66" charset="0"/>
              </a:rPr>
              <a:t>diversabilità</a:t>
            </a:r>
            <a:endParaRPr lang="it-IT" sz="1400" dirty="0" smtClean="0">
              <a:latin typeface="Comic Sans MS" panose="030F0702030302020204" pitchFamily="66" charset="0"/>
            </a:endParaRPr>
          </a:p>
          <a:p>
            <a:pPr marL="285750" indent="-285750">
              <a:buBlip>
                <a:blip r:embed="rId3"/>
              </a:buBlip>
            </a:pPr>
            <a:endParaRPr lang="it-IT" sz="1600" dirty="0">
              <a:latin typeface="Comic Sans MS" panose="030F0702030302020204" pitchFamily="66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4714349" y="5371929"/>
            <a:ext cx="19658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 smtClean="0">
                <a:latin typeface="Comic Sans MS" panose="030F0702030302020204" pitchFamily="66" charset="0"/>
              </a:rPr>
              <a:t>Genitori</a:t>
            </a:r>
          </a:p>
          <a:p>
            <a:pPr marL="285750" indent="-285750">
              <a:buBlip>
                <a:blip r:embed="rId4"/>
              </a:buBlip>
            </a:pPr>
            <a:r>
              <a:rPr lang="it-IT" sz="1400" dirty="0" smtClean="0">
                <a:latin typeface="Comic Sans MS" panose="030F0702030302020204" pitchFamily="66" charset="0"/>
              </a:rPr>
              <a:t>Partecipazione collaborativa</a:t>
            </a:r>
          </a:p>
          <a:p>
            <a:pPr marL="285750" indent="-285750">
              <a:buBlip>
                <a:blip r:embed="rId4"/>
              </a:buBlip>
            </a:pPr>
            <a:r>
              <a:rPr lang="it-IT" sz="1400" dirty="0" smtClean="0">
                <a:latin typeface="Comic Sans MS" panose="030F0702030302020204" pitchFamily="66" charset="0"/>
              </a:rPr>
              <a:t>Capacità di proporre iniziative</a:t>
            </a:r>
          </a:p>
          <a:p>
            <a:pPr marL="285750" indent="-285750">
              <a:buBlip>
                <a:blip r:embed="rId4"/>
              </a:buBlip>
            </a:pPr>
            <a:r>
              <a:rPr lang="it-IT" sz="1400" dirty="0" smtClean="0">
                <a:latin typeface="Comic Sans MS" panose="030F0702030302020204" pitchFamily="66" charset="0"/>
              </a:rPr>
              <a:t>Rispondenza alle attese</a:t>
            </a:r>
          </a:p>
          <a:p>
            <a:pPr marL="285750" indent="-285750">
              <a:buBlip>
                <a:blip r:embed="rId4"/>
              </a:buBlip>
            </a:pPr>
            <a:endParaRPr lang="it-IT" sz="1400" dirty="0">
              <a:latin typeface="Comic Sans MS" panose="030F0702030302020204" pitchFamily="66" charset="0"/>
            </a:endParaRPr>
          </a:p>
        </p:txBody>
      </p:sp>
      <p:sp>
        <p:nvSpPr>
          <p:cNvPr id="18" name="Elaborazione 17"/>
          <p:cNvSpPr/>
          <p:nvPr/>
        </p:nvSpPr>
        <p:spPr>
          <a:xfrm>
            <a:off x="770023" y="7812360"/>
            <a:ext cx="5076564" cy="864096"/>
          </a:xfrm>
          <a:prstGeom prst="flowChartProcess">
            <a:avLst/>
          </a:prstGeom>
          <a:noFill/>
          <a:ln w="3810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Territorio</a:t>
            </a:r>
          </a:p>
          <a:p>
            <a:pPr marL="285750" indent="-285750">
              <a:buBlip>
                <a:blip r:embed="rId5"/>
              </a:buBlip>
            </a:pPr>
            <a:r>
              <a:rPr lang="it-IT" sz="1400" b="1" dirty="0" smtClean="0">
                <a:latin typeface="Comic Sans MS" panose="030F0702030302020204" pitchFamily="66" charset="0"/>
              </a:rPr>
              <a:t> </a:t>
            </a:r>
            <a:r>
              <a:rPr lang="it-IT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R</a:t>
            </a:r>
            <a:r>
              <a:rPr lang="it-IT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ealtà scolastica come parte integrante del territorio</a:t>
            </a:r>
          </a:p>
          <a:p>
            <a:pPr marL="285750" indent="-285750">
              <a:buBlip>
                <a:blip r:embed="rId5"/>
              </a:buBlip>
            </a:pPr>
            <a:r>
              <a:rPr lang="it-IT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Collaborazione e sensibilità delle istituzioni</a:t>
            </a:r>
          </a:p>
          <a:p>
            <a:pPr marL="285750" indent="-285750">
              <a:buBlip>
                <a:blip r:embed="rId5"/>
              </a:buBlip>
            </a:pPr>
            <a:r>
              <a:rPr lang="it-IT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Supporto organizzativo</a:t>
            </a:r>
            <a:endParaRPr lang="it-IT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0" name="Connettore 2 29"/>
          <p:cNvCxnSpPr>
            <a:stCxn id="6" idx="4"/>
            <a:endCxn id="6" idx="4"/>
          </p:cNvCxnSpPr>
          <p:nvPr/>
        </p:nvCxnSpPr>
        <p:spPr>
          <a:xfrm>
            <a:off x="3329985" y="246898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 flipH="1">
            <a:off x="3299705" y="3822566"/>
            <a:ext cx="117138" cy="1093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stCxn id="9" idx="1"/>
          </p:cNvCxnSpPr>
          <p:nvPr/>
        </p:nvCxnSpPr>
        <p:spPr>
          <a:xfrm>
            <a:off x="355977" y="4471749"/>
            <a:ext cx="0" cy="869260"/>
          </a:xfrm>
          <a:prstGeom prst="straightConnector1">
            <a:avLst/>
          </a:prstGeom>
          <a:ln w="38100">
            <a:solidFill>
              <a:srgbClr val="B2B2B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stCxn id="9" idx="2"/>
            <a:endCxn id="12" idx="0"/>
          </p:cNvCxnSpPr>
          <p:nvPr/>
        </p:nvCxnSpPr>
        <p:spPr>
          <a:xfrm flipH="1">
            <a:off x="3299706" y="5096813"/>
            <a:ext cx="8600" cy="250507"/>
          </a:xfrm>
          <a:prstGeom prst="straightConnector1">
            <a:avLst/>
          </a:prstGeom>
          <a:ln w="38100">
            <a:solidFill>
              <a:srgbClr val="B2B2B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stCxn id="9" idx="3"/>
          </p:cNvCxnSpPr>
          <p:nvPr/>
        </p:nvCxnSpPr>
        <p:spPr>
          <a:xfrm>
            <a:off x="6260633" y="4471748"/>
            <a:ext cx="0" cy="896845"/>
          </a:xfrm>
          <a:prstGeom prst="straightConnector1">
            <a:avLst/>
          </a:prstGeom>
          <a:ln w="38100">
            <a:solidFill>
              <a:srgbClr val="B2B2B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>
            <a:endCxn id="18" idx="0"/>
          </p:cNvCxnSpPr>
          <p:nvPr/>
        </p:nvCxnSpPr>
        <p:spPr>
          <a:xfrm>
            <a:off x="3308305" y="7596336"/>
            <a:ext cx="0" cy="216024"/>
          </a:xfrm>
          <a:prstGeom prst="straightConnector1">
            <a:avLst/>
          </a:prstGeom>
          <a:ln w="38100">
            <a:solidFill>
              <a:srgbClr val="B2B2B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1 67"/>
          <p:cNvCxnSpPr/>
          <p:nvPr/>
        </p:nvCxnSpPr>
        <p:spPr>
          <a:xfrm>
            <a:off x="1052736" y="7596336"/>
            <a:ext cx="4644517" cy="0"/>
          </a:xfrm>
          <a:prstGeom prst="line">
            <a:avLst/>
          </a:prstGeom>
          <a:ln w="381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1 71"/>
          <p:cNvCxnSpPr/>
          <p:nvPr/>
        </p:nvCxnSpPr>
        <p:spPr>
          <a:xfrm flipH="1">
            <a:off x="5677099" y="7397300"/>
            <a:ext cx="7292" cy="162305"/>
          </a:xfrm>
          <a:prstGeom prst="line">
            <a:avLst/>
          </a:prstGeom>
          <a:ln w="381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1 73"/>
          <p:cNvCxnSpPr>
            <a:stCxn id="11" idx="2"/>
          </p:cNvCxnSpPr>
          <p:nvPr/>
        </p:nvCxnSpPr>
        <p:spPr>
          <a:xfrm flipH="1">
            <a:off x="1052735" y="7360569"/>
            <a:ext cx="16587" cy="235769"/>
          </a:xfrm>
          <a:prstGeom prst="line">
            <a:avLst/>
          </a:prstGeom>
          <a:ln w="381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2 85"/>
          <p:cNvCxnSpPr>
            <a:stCxn id="6" idx="4"/>
            <a:endCxn id="7" idx="0"/>
          </p:cNvCxnSpPr>
          <p:nvPr/>
        </p:nvCxnSpPr>
        <p:spPr>
          <a:xfrm flipH="1">
            <a:off x="3308305" y="2468989"/>
            <a:ext cx="21680" cy="385111"/>
          </a:xfrm>
          <a:prstGeom prst="straightConnector1">
            <a:avLst/>
          </a:prstGeom>
          <a:ln w="38100">
            <a:solidFill>
              <a:srgbClr val="B2B2B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onnettore 2 130"/>
          <p:cNvCxnSpPr>
            <a:stCxn id="7" idx="2"/>
            <a:endCxn id="9" idx="0"/>
          </p:cNvCxnSpPr>
          <p:nvPr/>
        </p:nvCxnSpPr>
        <p:spPr>
          <a:xfrm>
            <a:off x="3308305" y="3593756"/>
            <a:ext cx="0" cy="252929"/>
          </a:xfrm>
          <a:prstGeom prst="straightConnector1">
            <a:avLst/>
          </a:prstGeom>
          <a:ln w="38100">
            <a:solidFill>
              <a:srgbClr val="B2B2B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212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135548" y="186388"/>
            <a:ext cx="6594775" cy="954107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A</a:t>
            </a:r>
            <a:r>
              <a:rPr lang="it-IT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mpliamento dell’offerta formativa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77460"/>
              </p:ext>
            </p:extLst>
          </p:nvPr>
        </p:nvGraphicFramePr>
        <p:xfrm>
          <a:off x="104933" y="1979712"/>
          <a:ext cx="6809744" cy="841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3488"/>
                <a:gridCol w="3426256"/>
              </a:tblGrid>
              <a:tr h="942602">
                <a:tc gridSpan="2">
                  <a:txBody>
                    <a:bodyPr/>
                    <a:lstStyle/>
                    <a:p>
                      <a:pPr algn="ctr"/>
                      <a:endParaRPr lang="it-IT" sz="19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it-IT" sz="190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PROGETTI</a:t>
                      </a:r>
                    </a:p>
                    <a:p>
                      <a:pPr algn="ctr"/>
                      <a:endParaRPr lang="it-IT" sz="1900" dirty="0" smtClean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endParaRPr lang="it-IT" sz="19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292698"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Scuola Infanzia</a:t>
                      </a:r>
                      <a:endParaRPr lang="it-IT" sz="16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dirty="0" smtClean="0">
                          <a:solidFill>
                            <a:srgbClr val="92D050"/>
                          </a:solidFill>
                          <a:latin typeface="Comic Sans MS" panose="030F0702030302020204" pitchFamily="66" charset="0"/>
                        </a:rPr>
                        <a:t>Scuola Primaria</a:t>
                      </a:r>
                      <a:endParaRPr lang="it-IT" sz="1600" b="1" dirty="0">
                        <a:solidFill>
                          <a:srgbClr val="92D05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9118">
                <a:tc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Accoglienza 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Continuità scuola Primaria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La strada: un mondo da conoscere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it-IT" sz="1200" baseline="0" dirty="0" err="1" smtClean="0">
                          <a:latin typeface="Comic Sans MS" panose="030F0702030302020204" pitchFamily="66" charset="0"/>
                        </a:rPr>
                        <a:t>Accadueo</a:t>
                      </a: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….è di scena l’acqua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A Natale puoi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Carnevale 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Manifestazione di fine anno</a:t>
                      </a:r>
                    </a:p>
                    <a:p>
                      <a:pPr marL="285750" indent="-285750">
                        <a:buFontTx/>
                        <a:buBlip>
                          <a:blip r:embed="rId2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 Attività motoria (gioco-sport)</a:t>
                      </a:r>
                      <a:endParaRPr lang="it-IT" sz="1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Continuità</a:t>
                      </a: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scuola</a:t>
                      </a: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Infanzia/Secondaria</a:t>
                      </a: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 1°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err="1" smtClean="0">
                          <a:latin typeface="Comic Sans MS" panose="030F0702030302020204" pitchFamily="66" charset="0"/>
                        </a:rPr>
                        <a:t>Etwinning</a:t>
                      </a: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 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Halloween :merende e dolci mostruosi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UNICEF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Gioco – sport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Il Carnevale dei bambini nel mondo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Andiamo al teatro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Andiamo in bici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Viaggi d’istruzione e visite guidate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A scuola nel parco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Arricchiamoci delle nostre reciproche differenze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Natale in musica, canti e solidarietà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Usi e tradizioni di Pontecorvo</a:t>
                      </a:r>
                    </a:p>
                    <a:p>
                      <a:pPr marL="285750" indent="-285750">
                        <a:buFontTx/>
                        <a:buBlip>
                          <a:blip r:embed="rId3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Adesione a progetti proposti in itinere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it-IT" sz="1500" b="1" baseline="0" dirty="0" smtClean="0">
                          <a:latin typeface="Comic Sans MS" panose="030F0702030302020204" pitchFamily="66" charset="0"/>
                        </a:rPr>
                        <a:t>Extracurricolari</a:t>
                      </a:r>
                    </a:p>
                    <a:p>
                      <a:pPr marL="285750" indent="-285750" algn="l">
                        <a:buFontTx/>
                        <a:buBlip>
                          <a:blip r:embed="rId4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Mi esprimo con…. i sensi nell’arte</a:t>
                      </a:r>
                    </a:p>
                    <a:p>
                      <a:pPr marL="285750" indent="-285750" algn="l">
                        <a:buFontTx/>
                        <a:buBlip>
                          <a:blip r:embed="rId4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Settimana di studio e sport sulla neve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F6C6"/>
                    </a:solidFill>
                  </a:tcPr>
                </a:tc>
              </a:tr>
              <a:tr h="307236">
                <a:tc gridSpan="2">
                  <a:txBody>
                    <a:bodyPr/>
                    <a:lstStyle/>
                    <a:p>
                      <a:pPr lvl="1" algn="ctr"/>
                      <a:r>
                        <a:rPr lang="it-IT" sz="1600" b="1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Scuola</a:t>
                      </a:r>
                      <a:r>
                        <a:rPr lang="it-IT" sz="1600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it-IT" sz="1600" b="1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Secondaria di</a:t>
                      </a:r>
                      <a:r>
                        <a:rPr lang="it-IT" sz="1600" b="1" baseline="0" dirty="0" smtClean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 primo grado</a:t>
                      </a:r>
                      <a:endParaRPr lang="it-IT" sz="16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2172582">
                <a:tc>
                  <a:txBody>
                    <a:bodyPr/>
                    <a:lstStyle/>
                    <a:p>
                      <a:pPr marL="285750" indent="-285750">
                        <a:buFontTx/>
                        <a:buBlip>
                          <a:blip r:embed="rId5"/>
                        </a:buBlip>
                      </a:pPr>
                      <a:endParaRPr lang="it-IT" sz="1200" dirty="0" smtClean="0">
                        <a:latin typeface="Comic Sans MS" panose="030F0702030302020204" pitchFamily="66" charset="0"/>
                      </a:endParaRPr>
                    </a:p>
                    <a:p>
                      <a:pPr marL="285750" indent="-285750">
                        <a:buFontTx/>
                        <a:buBlip>
                          <a:blip r:embed="rId5"/>
                        </a:buBlip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Aiutiamoli a scegliere (orientamento)</a:t>
                      </a:r>
                    </a:p>
                    <a:p>
                      <a:pPr marL="285750" indent="-285750">
                        <a:buFontTx/>
                        <a:buBlip>
                          <a:blip r:embed="rId5"/>
                        </a:buBlip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Interscambi</a:t>
                      </a: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 laboratoriali ITIS Pontecorvo (orientamento</a:t>
                      </a:r>
                      <a:r>
                        <a:rPr lang="it-IT" sz="1500" baseline="0" dirty="0" smtClean="0">
                          <a:latin typeface="Comic Sans MS" panose="030F0702030302020204" pitchFamily="66" charset="0"/>
                        </a:rPr>
                        <a:t>)</a:t>
                      </a:r>
                    </a:p>
                    <a:p>
                      <a:pPr marL="285750" indent="-285750">
                        <a:buFontTx/>
                        <a:buBlip>
                          <a:blip r:embed="rId5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Conoscersi per crescere (continuità)</a:t>
                      </a:r>
                    </a:p>
                    <a:p>
                      <a:pPr marL="285750" indent="-285750">
                        <a:buFontTx/>
                        <a:buBlip>
                          <a:blip r:embed="rId5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Informatica  per BES</a:t>
                      </a:r>
                    </a:p>
                    <a:p>
                      <a:pPr marL="285750" indent="-285750">
                        <a:buFontTx/>
                        <a:buBlip>
                          <a:blip r:embed="rId5"/>
                        </a:buBlip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Approfondimento nell’uso del pacchetto Microsoft  Office (corso C)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Laboratorio vocale e strumentale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Dialogo con il territorio: partecipazione a progetti, concorsi proposti in itinere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Visite</a:t>
                      </a: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 guidate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5"/>
                        </a:buBlip>
                        <a:tabLst/>
                        <a:defRPr/>
                      </a:pP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Viaggi d’istruzione</a:t>
                      </a:r>
                      <a:endParaRPr lang="it-IT" sz="1200" dirty="0" smtClean="0">
                        <a:latin typeface="Comic Sans MS" panose="030F0702030302020204" pitchFamily="66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dirty="0" smtClean="0">
                        <a:latin typeface="Comic Sans MS" panose="030F0702030302020204" pitchFamily="66" charset="0"/>
                      </a:endParaRPr>
                    </a:p>
                    <a:p>
                      <a:pPr marL="285750" indent="-285750">
                        <a:buFontTx/>
                        <a:buBlip>
                          <a:blip r:embed="rId5"/>
                        </a:buBlip>
                      </a:pPr>
                      <a:endParaRPr lang="it-IT" sz="1200" baseline="0" dirty="0" smtClean="0">
                        <a:latin typeface="Comic Sans MS" panose="030F0702030302020204" pitchFamily="66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it-IT" sz="1200" dirty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E3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it-IT" sz="1500" b="1" dirty="0" smtClean="0">
                          <a:latin typeface="Comic Sans MS" panose="030F0702030302020204" pitchFamily="66" charset="0"/>
                        </a:rPr>
                        <a:t>Extracurricolari  </a:t>
                      </a:r>
                    </a:p>
                    <a:p>
                      <a:pPr marL="285750" indent="-285750" algn="l">
                        <a:buFontTx/>
                        <a:buBlip>
                          <a:blip r:embed="rId6"/>
                        </a:buBlip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SOS Recupero (Italiano-matematica)</a:t>
                      </a:r>
                    </a:p>
                    <a:p>
                      <a:pPr marL="285750" indent="-285750" algn="l">
                        <a:buFontTx/>
                        <a:buBlip>
                          <a:blip r:embed="rId6"/>
                        </a:buBlip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Giochi sportivi studenteschi</a:t>
                      </a:r>
                    </a:p>
                    <a:p>
                      <a:pPr marL="285750" indent="-285750" algn="l">
                        <a:buFontTx/>
                        <a:buBlip>
                          <a:blip r:embed="rId6"/>
                        </a:buBlip>
                      </a:pPr>
                      <a:r>
                        <a:rPr lang="it-IT" sz="1200" dirty="0" smtClean="0">
                          <a:latin typeface="Comic Sans MS" panose="030F0702030302020204" pitchFamily="66" charset="0"/>
                        </a:rPr>
                        <a:t>Incontro</a:t>
                      </a:r>
                      <a:r>
                        <a:rPr lang="it-IT" sz="1200" baseline="0" dirty="0" smtClean="0">
                          <a:latin typeface="Comic Sans MS" panose="030F0702030302020204" pitchFamily="66" charset="0"/>
                        </a:rPr>
                        <a:t> alla Prova Nazionale (Italiano – Matematica)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6"/>
                        </a:buBlip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Settimana di studio e sport sulla neve</a:t>
                      </a:r>
                    </a:p>
                    <a:p>
                      <a:pPr marL="285750" indent="-285750" algn="l">
                        <a:buFontTx/>
                        <a:buBlip>
                          <a:blip r:embed="rId6"/>
                        </a:buBlip>
                      </a:pPr>
                      <a:endParaRPr lang="it-IT" sz="1500" baseline="0" dirty="0" smtClean="0">
                        <a:latin typeface="Comic Sans MS" panose="030F0702030302020204" pitchFamily="66" charset="0"/>
                      </a:endParaRPr>
                    </a:p>
                    <a:p>
                      <a:pPr marL="0" indent="0" algn="l">
                        <a:buFontTx/>
                        <a:buNone/>
                      </a:pPr>
                      <a:endParaRPr lang="it-IT" sz="1500" baseline="0" dirty="0" smtClean="0"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E3FF"/>
                    </a:solidFill>
                  </a:tcPr>
                </a:tc>
              </a:tr>
            </a:tbl>
          </a:graphicData>
        </a:graphic>
      </p:graphicFrame>
      <p:sp>
        <p:nvSpPr>
          <p:cNvPr id="3" name="Rettangolo 2"/>
          <p:cNvSpPr/>
          <p:nvPr/>
        </p:nvSpPr>
        <p:spPr>
          <a:xfrm>
            <a:off x="408599" y="1330958"/>
            <a:ext cx="604867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71450" indent="-171450" algn="ctr">
              <a:buBlip>
                <a:blip r:embed="rId7"/>
              </a:buBlip>
            </a:pPr>
            <a:r>
              <a:rPr lang="it-IT" sz="1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PER DIFFERENZIARE GLI INTERVENTI DIDATTICI</a:t>
            </a:r>
          </a:p>
          <a:p>
            <a:pPr marL="171450" indent="-171450" algn="ctr">
              <a:buBlip>
                <a:blip r:embed="rId7"/>
              </a:buBlip>
            </a:pPr>
            <a:r>
              <a:rPr lang="it-IT" sz="1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PER ARRICCHIRE POSITIVAMENTE L’ </a:t>
            </a:r>
            <a:r>
              <a:rPr lang="it-IT" sz="1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ATTIVITà</a:t>
            </a:r>
            <a:r>
              <a:rPr lang="it-IT" sz="1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anose="030F0702030302020204" pitchFamily="66" charset="0"/>
              </a:rPr>
              <a:t> DIDATTICA</a:t>
            </a:r>
            <a:endParaRPr lang="it-IT" sz="1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751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/>
          <p:cNvSpPr/>
          <p:nvPr/>
        </p:nvSpPr>
        <p:spPr>
          <a:xfrm>
            <a:off x="1374338" y="452845"/>
            <a:ext cx="3672408" cy="842793"/>
          </a:xfrm>
          <a:prstGeom prst="ellipse">
            <a:avLst/>
          </a:prstGeom>
          <a:solidFill>
            <a:srgbClr val="FFFFCC"/>
          </a:solidFill>
          <a:ln w="57150"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202430" y="626907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CONTINUITA’</a:t>
            </a:r>
            <a:endParaRPr lang="it-IT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" name="Connettore 2 5"/>
          <p:cNvCxnSpPr/>
          <p:nvPr/>
        </p:nvCxnSpPr>
        <p:spPr>
          <a:xfrm flipH="1">
            <a:off x="1592672" y="1295636"/>
            <a:ext cx="828217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>
            <a:off x="3210542" y="1295637"/>
            <a:ext cx="0" cy="12601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4077073" y="1295636"/>
            <a:ext cx="969674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/>
          <p:cNvSpPr/>
          <p:nvPr/>
        </p:nvSpPr>
        <p:spPr>
          <a:xfrm>
            <a:off x="294219" y="3491880"/>
            <a:ext cx="2044228" cy="3416320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294218" y="2555777"/>
            <a:ext cx="208579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1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Famiglia-Scuola Infanzia</a:t>
            </a:r>
            <a:endParaRPr lang="it-IT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410230" y="3491880"/>
            <a:ext cx="19282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omic Sans MS" panose="030F0702030302020204" pitchFamily="66" charset="0"/>
              </a:rPr>
              <a:t>Iniziative di continuità e accoglienza intese a realizzare, in  un clima di serenità la fase di passaggio famiglia-scuola mediante lo svolgimento di: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>
                <a:latin typeface="Comic Sans MS" panose="030F0702030302020204" pitchFamily="66" charset="0"/>
              </a:rPr>
              <a:t>Conoscenza guidata del nuovo ambiente scolastico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>
                <a:latin typeface="Comic Sans MS" panose="030F0702030302020204" pitchFamily="66" charset="0"/>
              </a:rPr>
              <a:t>Accoglienza individuale e personalizzata di ciascuno alunno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200" dirty="0" smtClean="0">
                <a:latin typeface="Comic Sans MS" panose="030F0702030302020204" pitchFamily="66" charset="0"/>
              </a:rPr>
              <a:t>Supporto psicologico e compresenza dei genitori in momenti della vita scolastica.</a:t>
            </a:r>
            <a:endParaRPr lang="it-IT" sz="1200" dirty="0">
              <a:latin typeface="Comic Sans MS" panose="030F0702030302020204" pitchFamily="66" charset="0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2636913" y="2699792"/>
            <a:ext cx="1581742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Scuola Infanzia-Primaria</a:t>
            </a:r>
            <a:endParaRPr lang="it-IT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Rettangolo 20"/>
          <p:cNvSpPr/>
          <p:nvPr/>
        </p:nvSpPr>
        <p:spPr>
          <a:xfrm>
            <a:off x="2505361" y="3474117"/>
            <a:ext cx="1844846" cy="3416320"/>
          </a:xfrm>
          <a:prstGeom prst="rect">
            <a:avLst/>
          </a:prstGeom>
          <a:solidFill>
            <a:srgbClr val="FFFFFF"/>
          </a:solidFill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2610768" y="3491880"/>
            <a:ext cx="16078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latin typeface="Comic Sans MS" panose="030F0702030302020204" pitchFamily="66" charset="0"/>
              </a:rPr>
              <a:t>Attività programmate tra gli alunni delle classi prime e gli alunni iscritti all’ultimo anno della scuola Infanzia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 smtClean="0">
                <a:latin typeface="Comic Sans MS" panose="030F0702030302020204" pitchFamily="66" charset="0"/>
              </a:rPr>
              <a:t>Visite guidate nella scuola primaria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 smtClean="0">
                <a:latin typeface="Comic Sans MS" panose="030F0702030302020204" pitchFamily="66" charset="0"/>
              </a:rPr>
              <a:t>Attività comuni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200" dirty="0" smtClean="0">
                <a:latin typeface="Comic Sans MS" panose="030F0702030302020204" pitchFamily="66" charset="0"/>
              </a:rPr>
              <a:t>Interscambio d’insegnanti per specifici interventi </a:t>
            </a:r>
            <a:endParaRPr lang="it-IT" sz="1200" dirty="0">
              <a:latin typeface="Comic Sans MS" panose="030F0702030302020204" pitchFamily="66" charset="0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461348" y="2622661"/>
            <a:ext cx="2143628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Scuola Primaria-scuola secondaria 1°</a:t>
            </a:r>
            <a:endParaRPr lang="it-IT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Rettangolo 23"/>
          <p:cNvSpPr/>
          <p:nvPr/>
        </p:nvSpPr>
        <p:spPr>
          <a:xfrm>
            <a:off x="4561909" y="3491880"/>
            <a:ext cx="2043066" cy="341632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4579467" y="3549745"/>
            <a:ext cx="202550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</a:t>
            </a:r>
            <a:r>
              <a:rPr lang="it-IT" sz="1400" dirty="0" smtClean="0">
                <a:latin typeface="Comic Sans MS" panose="030F0702030302020204" pitchFamily="66" charset="0"/>
              </a:rPr>
              <a:t>ttività programmate tra  gli alunni delle classi prime della scuola secondaria 1°: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 smtClean="0">
                <a:latin typeface="Comic Sans MS" panose="030F0702030302020204" pitchFamily="66" charset="0"/>
              </a:rPr>
              <a:t>Visite guidate nella scuola secondaria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 smtClean="0">
                <a:latin typeface="Comic Sans MS" panose="030F0702030302020204" pitchFamily="66" charset="0"/>
              </a:rPr>
              <a:t>Attività comuni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 smtClean="0">
                <a:latin typeface="Comic Sans MS" panose="030F0702030302020204" pitchFamily="66" charset="0"/>
              </a:rPr>
              <a:t>Interscambio  d’insegnanti per lezioni programmate </a:t>
            </a:r>
            <a:endParaRPr lang="it-IT" dirty="0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87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92246" y="827584"/>
            <a:ext cx="54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UNA DOMANDA  COMPLESSA DI EDUCAZIONE</a:t>
            </a:r>
            <a:endParaRPr lang="it-IT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404214" y="2177051"/>
            <a:ext cx="6193138" cy="5836824"/>
          </a:xfrm>
          <a:prstGeom prst="roundRect">
            <a:avLst/>
          </a:prstGeom>
          <a:noFill/>
          <a:ln w="57150">
            <a:solidFill>
              <a:srgbClr val="659FDF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70362" y="2627785"/>
            <a:ext cx="5782975" cy="5457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La </a:t>
            </a:r>
            <a:r>
              <a:rPr lang="it-IT" sz="1400" dirty="0" smtClean="0">
                <a:latin typeface="Comic Sans MS" panose="030F0702030302020204" pitchFamily="66" charset="0"/>
              </a:rPr>
              <a:t>scuola rivolge una particolare attenzione agli alunni diversamente abili, stranieri, DSA,  attuando strategie preventive con il supporto di esperti esterni.</a:t>
            </a:r>
          </a:p>
          <a:p>
            <a:pPr algn="just"/>
            <a:r>
              <a:rPr lang="it-IT" sz="1400" dirty="0" smtClean="0">
                <a:latin typeface="Comic Sans MS" panose="030F0702030302020204" pitchFamily="66" charset="0"/>
              </a:rPr>
              <a:t>Il gruppo per l’integrazione valuterà insieme ai GLHO, periodicamente, le modalità organizzative più idonee al raggiungimento degli obiettivi delineati nelle programmazioni personalizzate.</a:t>
            </a:r>
            <a:r>
              <a:rPr lang="it-IT" sz="1400" dirty="0">
                <a:latin typeface="Comic Sans MS" panose="030F0702030302020204" pitchFamily="66" charset="0"/>
              </a:rPr>
              <a:t> </a:t>
            </a:r>
            <a:r>
              <a:rPr lang="it-IT" sz="1400" dirty="0" smtClean="0">
                <a:latin typeface="Comic Sans MS" panose="030F0702030302020204" pitchFamily="66" charset="0"/>
              </a:rPr>
              <a:t>‘’Anche i soggetti con difficoltà di sviluppo, di apprendimento e di adattamento devono essere considerati protagonista della propria crescita. In essi esistono potenzialità conoscitive, operative e relazionali spesso bloccate dagli schemi e dalle richieste della cultura corrente e del costume sociale. Favorire lo sviluppo di queste potenzialità è un impegno peculiare della scuola. ’’La legge del 4/8/1977, n°517 insiste su un’idea di scuola come ambiente educativo di integrazione di tutti gli allievi attraverso le classi aperte, l’articolazione flessibile delle classi, l’interdisciplinarietà e l’individualizzazione didattica. La recente normativa in materia di BES, chiama ogni istituzione scolastica a riflettere sulla dimensione educativa nell’ottica dell’inclusione. Pertanto è stato predisposto il progetto ‘</a:t>
            </a:r>
            <a:r>
              <a:rPr lang="it-IT" sz="1400" b="1" dirty="0" smtClean="0">
                <a:latin typeface="Comic Sans MS" panose="030F0702030302020204" pitchFamily="66" charset="0"/>
              </a:rPr>
              <a:t>’Arricchiamoci delle nostre reciproche differenze’’ </a:t>
            </a:r>
            <a:r>
              <a:rPr lang="it-IT" sz="1400" dirty="0" smtClean="0">
                <a:latin typeface="Comic Sans MS" panose="030F0702030302020204" pitchFamily="66" charset="0"/>
              </a:rPr>
              <a:t>come percorso di maturazione di esperienze significative sia nell’apprendere che nel socializzare attraverso specifici sostegni educativi adeguati ai bisogni specifici di ciascuno.</a:t>
            </a:r>
            <a:endParaRPr lang="it-IT" sz="1400" b="1" dirty="0" smtClean="0">
              <a:latin typeface="Comic Sans MS" panose="030F0702030302020204" pitchFamily="66" charset="0"/>
            </a:endParaRPr>
          </a:p>
          <a:p>
            <a:pPr algn="just"/>
            <a:endParaRPr lang="it-IT" b="1" dirty="0"/>
          </a:p>
        </p:txBody>
      </p:sp>
      <p:sp>
        <p:nvSpPr>
          <p:cNvPr id="8" name="Telaio 7"/>
          <p:cNvSpPr/>
          <p:nvPr/>
        </p:nvSpPr>
        <p:spPr>
          <a:xfrm>
            <a:off x="1088740" y="489519"/>
            <a:ext cx="4824086" cy="1296144"/>
          </a:xfrm>
          <a:prstGeom prst="bevel">
            <a:avLst/>
          </a:prstGeom>
          <a:noFill/>
          <a:ln>
            <a:solidFill>
              <a:srgbClr val="659FDF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Segnaposto numero diapositiva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735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8405-7B9B-46C7-8041-CF3474A30EA8}" type="slidenum">
              <a:rPr lang="it-IT" smtClean="0"/>
              <a:t>23</a:t>
            </a:fld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346265" y="899592"/>
            <a:ext cx="6165469" cy="1200329"/>
          </a:xfrm>
          <a:prstGeom prst="rect">
            <a:avLst/>
          </a:prstGeom>
          <a:noFill/>
          <a:ln w="76200" cmpd="thickThin">
            <a:solidFill>
              <a:srgbClr val="0000CC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Piano di </a:t>
            </a:r>
          </a:p>
          <a:p>
            <a:pPr algn="ctr"/>
            <a:r>
              <a:rPr lang="it-IT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anose="030F0702030302020204" pitchFamily="66" charset="0"/>
              </a:rPr>
              <a:t>formazione/aggiornamento</a:t>
            </a:r>
            <a:endParaRPr lang="it-IT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Ovale 6"/>
          <p:cNvSpPr/>
          <p:nvPr/>
        </p:nvSpPr>
        <p:spPr>
          <a:xfrm>
            <a:off x="2451843" y="5148064"/>
            <a:ext cx="2736304" cy="504056"/>
          </a:xfrm>
          <a:prstGeom prst="ellipse">
            <a:avLst/>
          </a:prstGeom>
          <a:ln w="28575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Ovale 7"/>
          <p:cNvSpPr/>
          <p:nvPr/>
        </p:nvSpPr>
        <p:spPr>
          <a:xfrm>
            <a:off x="2437655" y="5940152"/>
            <a:ext cx="2880320" cy="504056"/>
          </a:xfrm>
          <a:prstGeom prst="ellipse">
            <a:avLst/>
          </a:prstGeom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2508903" y="3275856"/>
            <a:ext cx="2880320" cy="504056"/>
          </a:xfrm>
          <a:prstGeom prst="ellipse">
            <a:avLst/>
          </a:prstGeom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Ovale 10"/>
          <p:cNvSpPr/>
          <p:nvPr/>
        </p:nvSpPr>
        <p:spPr>
          <a:xfrm>
            <a:off x="2484666" y="4211960"/>
            <a:ext cx="2880320" cy="504056"/>
          </a:xfrm>
          <a:prstGeom prst="ellipse">
            <a:avLst/>
          </a:prstGeom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e 11"/>
          <p:cNvSpPr/>
          <p:nvPr/>
        </p:nvSpPr>
        <p:spPr>
          <a:xfrm>
            <a:off x="2041953" y="7007602"/>
            <a:ext cx="3907327" cy="732750"/>
          </a:xfrm>
          <a:prstGeom prst="ellipse">
            <a:avLst/>
          </a:prstGeom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3038915" y="5148064"/>
            <a:ext cx="16488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Sicurezza </a:t>
            </a:r>
            <a:endParaRPr lang="it-IT" sz="2000" b="1" i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867719" y="5992125"/>
            <a:ext cx="1904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Privacy</a:t>
            </a:r>
            <a:endParaRPr lang="it-IT" sz="2000" b="1" i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2556731" y="3327829"/>
            <a:ext cx="2784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Formazione in rete</a:t>
            </a:r>
            <a:endParaRPr lang="it-IT" sz="2000" b="1" i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2551735" y="4263933"/>
            <a:ext cx="2887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i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Registro elettronico</a:t>
            </a:r>
            <a:endParaRPr lang="it-IT" sz="2000" b="1" i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500216" y="7007602"/>
            <a:ext cx="2755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Altre iniziative di interesse in itinere</a:t>
            </a:r>
            <a:endParaRPr lang="it-IT" sz="2000" b="1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58901" y="5544726"/>
            <a:ext cx="1397891" cy="923330"/>
          </a:xfrm>
          <a:prstGeom prst="rect">
            <a:avLst/>
          </a:prstGeom>
          <a:noFill/>
          <a:ln w="38100">
            <a:solidFill>
              <a:srgbClr val="0000F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it-IT" b="1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Per </a:t>
            </a:r>
          </a:p>
          <a:p>
            <a:r>
              <a:rPr lang="it-IT" b="1" i="1" dirty="0">
                <a:solidFill>
                  <a:srgbClr val="7030A0"/>
                </a:solidFill>
                <a:latin typeface="Comic Sans MS" panose="030F0702030302020204" pitchFamily="66" charset="0"/>
              </a:rPr>
              <a:t>t</a:t>
            </a:r>
            <a:r>
              <a:rPr lang="it-IT" b="1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utto il </a:t>
            </a:r>
          </a:p>
          <a:p>
            <a:r>
              <a:rPr lang="it-IT" b="1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personale</a:t>
            </a:r>
            <a:endParaRPr lang="it-IT" b="1" i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5" name="Connettore 1 24"/>
          <p:cNvCxnSpPr>
            <a:stCxn id="21" idx="3"/>
          </p:cNvCxnSpPr>
          <p:nvPr/>
        </p:nvCxnSpPr>
        <p:spPr>
          <a:xfrm flipV="1">
            <a:off x="1556792" y="5992125"/>
            <a:ext cx="288032" cy="14266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1 26"/>
          <p:cNvCxnSpPr/>
          <p:nvPr/>
        </p:nvCxnSpPr>
        <p:spPr>
          <a:xfrm>
            <a:off x="1844824" y="5400092"/>
            <a:ext cx="0" cy="1961453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1844824" y="5400092"/>
            <a:ext cx="592831" cy="0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1810422" y="6192180"/>
            <a:ext cx="592831" cy="0"/>
          </a:xfrm>
          <a:prstGeom prst="straightConnector1">
            <a:avLst/>
          </a:prstGeom>
          <a:ln w="285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endCxn id="12" idx="2"/>
          </p:cNvCxnSpPr>
          <p:nvPr/>
        </p:nvCxnSpPr>
        <p:spPr>
          <a:xfrm>
            <a:off x="1844824" y="7361545"/>
            <a:ext cx="197129" cy="12432"/>
          </a:xfrm>
          <a:prstGeom prst="straightConnector1">
            <a:avLst/>
          </a:prstGeom>
          <a:ln w="28575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87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nde">
  <a:themeElements>
    <a:clrScheme name="Onde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nde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nde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TC102455519[[fn=Inverno]]</Template>
  <TotalTime>2656</TotalTime>
  <Words>2004</Words>
  <Application>Microsoft Office PowerPoint</Application>
  <PresentationFormat>Presentazione su schermo (4:3)</PresentationFormat>
  <Paragraphs>519</Paragraphs>
  <Slides>23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Onde</vt:lpstr>
      <vt:lpstr>Presentazione standard di PowerPoint</vt:lpstr>
      <vt:lpstr>Presentazione standard di PowerPoint</vt:lpstr>
      <vt:lpstr>La nostra scuola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Prefazione</dc:title>
  <dc:creator>Client</dc:creator>
  <cp:lastModifiedBy>Client</cp:lastModifiedBy>
  <cp:revision>219</cp:revision>
  <dcterms:created xsi:type="dcterms:W3CDTF">2014-10-28T20:41:18Z</dcterms:created>
  <dcterms:modified xsi:type="dcterms:W3CDTF">2014-12-20T09:21:58Z</dcterms:modified>
</cp:coreProperties>
</file>