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5" r:id="rId3"/>
    <p:sldId id="259" r:id="rId4"/>
    <p:sldId id="264" r:id="rId5"/>
    <p:sldId id="261" r:id="rId6"/>
    <p:sldId id="267" r:id="rId7"/>
    <p:sldId id="269" r:id="rId8"/>
    <p:sldId id="270" r:id="rId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6" d="100"/>
          <a:sy n="46" d="100"/>
        </p:scale>
        <p:origin x="780"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D1D9DA70-77B6-4A24-865D-AB133DB8EF8B}" type="datetimeFigureOut">
              <a:rPr lang="it-IT" smtClean="0"/>
              <a:pPr/>
              <a:t>26/04/2021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F05BCC3-79A2-46DD-B97C-89A2E7FE8853}" type="slidenum">
              <a:rPr lang="it-IT" smtClean="0"/>
              <a:pPr/>
              <a:t>‹N›</a:t>
            </a:fld>
            <a:endParaRPr lang="it-IT"/>
          </a:p>
        </p:txBody>
      </p:sp>
    </p:spTree>
    <p:extLst>
      <p:ext uri="{BB962C8B-B14F-4D97-AF65-F5344CB8AC3E}">
        <p14:creationId xmlns:p14="http://schemas.microsoft.com/office/powerpoint/2010/main" val="2463220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D1D9DA70-77B6-4A24-865D-AB133DB8EF8B}" type="datetimeFigureOut">
              <a:rPr lang="it-IT" smtClean="0"/>
              <a:pPr/>
              <a:t>26/04/2021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F05BCC3-79A2-46DD-B97C-89A2E7FE8853}" type="slidenum">
              <a:rPr lang="it-IT" smtClean="0"/>
              <a:pPr/>
              <a:t>‹N›</a:t>
            </a:fld>
            <a:endParaRPr lang="it-IT"/>
          </a:p>
        </p:txBody>
      </p:sp>
    </p:spTree>
    <p:extLst>
      <p:ext uri="{BB962C8B-B14F-4D97-AF65-F5344CB8AC3E}">
        <p14:creationId xmlns:p14="http://schemas.microsoft.com/office/powerpoint/2010/main" val="209747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D1D9DA70-77B6-4A24-865D-AB133DB8EF8B}" type="datetimeFigureOut">
              <a:rPr lang="it-IT" smtClean="0"/>
              <a:pPr/>
              <a:t>26/04/2021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F05BCC3-79A2-46DD-B97C-89A2E7FE8853}" type="slidenum">
              <a:rPr lang="it-IT" smtClean="0"/>
              <a:pPr/>
              <a:t>‹N›</a:t>
            </a:fld>
            <a:endParaRPr lang="it-IT"/>
          </a:p>
        </p:txBody>
      </p:sp>
    </p:spTree>
    <p:extLst>
      <p:ext uri="{BB962C8B-B14F-4D97-AF65-F5344CB8AC3E}">
        <p14:creationId xmlns:p14="http://schemas.microsoft.com/office/powerpoint/2010/main" val="1264374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838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D1D9DA70-77B6-4A24-865D-AB133DB8EF8B}" type="datetimeFigureOut">
              <a:rPr lang="it-IT" smtClean="0"/>
              <a:pPr/>
              <a:t>26/04/2021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F05BCC3-79A2-46DD-B97C-89A2E7FE8853}" type="slidenum">
              <a:rPr lang="it-IT" smtClean="0"/>
              <a:pPr/>
              <a:t>‹N›</a:t>
            </a:fld>
            <a:endParaRPr lang="it-IT"/>
          </a:p>
        </p:txBody>
      </p:sp>
    </p:spTree>
    <p:extLst>
      <p:ext uri="{BB962C8B-B14F-4D97-AF65-F5344CB8AC3E}">
        <p14:creationId xmlns:p14="http://schemas.microsoft.com/office/powerpoint/2010/main" val="2015906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D1D9DA70-77B6-4A24-865D-AB133DB8EF8B}" type="datetimeFigureOut">
              <a:rPr lang="it-IT" smtClean="0"/>
              <a:pPr/>
              <a:t>26/04/2021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3F05BCC3-79A2-46DD-B97C-89A2E7FE8853}" type="slidenum">
              <a:rPr lang="it-IT" smtClean="0"/>
              <a:pPr/>
              <a:t>‹N›</a:t>
            </a:fld>
            <a:endParaRPr lang="it-IT"/>
          </a:p>
        </p:txBody>
      </p:sp>
    </p:spTree>
    <p:extLst>
      <p:ext uri="{BB962C8B-B14F-4D97-AF65-F5344CB8AC3E}">
        <p14:creationId xmlns:p14="http://schemas.microsoft.com/office/powerpoint/2010/main" val="401028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D1D9DA70-77B6-4A24-865D-AB133DB8EF8B}" type="datetimeFigureOut">
              <a:rPr lang="it-IT" smtClean="0"/>
              <a:pPr/>
              <a:t>26/04/2021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3F05BCC3-79A2-46DD-B97C-89A2E7FE8853}" type="slidenum">
              <a:rPr lang="it-IT" smtClean="0"/>
              <a:pPr/>
              <a:t>‹N›</a:t>
            </a:fld>
            <a:endParaRPr lang="it-IT"/>
          </a:p>
        </p:txBody>
      </p:sp>
    </p:spTree>
    <p:extLst>
      <p:ext uri="{BB962C8B-B14F-4D97-AF65-F5344CB8AC3E}">
        <p14:creationId xmlns:p14="http://schemas.microsoft.com/office/powerpoint/2010/main" val="2112919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1D9DA70-77B6-4A24-865D-AB133DB8EF8B}" type="datetimeFigureOut">
              <a:rPr lang="it-IT" smtClean="0"/>
              <a:pPr/>
              <a:t>26/04/2021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3F05BCC3-79A2-46DD-B97C-89A2E7FE8853}" type="slidenum">
              <a:rPr lang="it-IT" smtClean="0"/>
              <a:pPr/>
              <a:t>‹N›</a:t>
            </a:fld>
            <a:endParaRPr lang="it-IT"/>
          </a:p>
        </p:txBody>
      </p:sp>
    </p:spTree>
    <p:extLst>
      <p:ext uri="{BB962C8B-B14F-4D97-AF65-F5344CB8AC3E}">
        <p14:creationId xmlns:p14="http://schemas.microsoft.com/office/powerpoint/2010/main" val="4233720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D1D9DA70-77B6-4A24-865D-AB133DB8EF8B}" type="datetimeFigureOut">
              <a:rPr lang="it-IT" smtClean="0"/>
              <a:pPr/>
              <a:t>26/04/2021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F05BCC3-79A2-46DD-B97C-89A2E7FE8853}" type="slidenum">
              <a:rPr lang="it-IT" smtClean="0"/>
              <a:pPr/>
              <a:t>‹N›</a:t>
            </a:fld>
            <a:endParaRPr lang="it-IT"/>
          </a:p>
        </p:txBody>
      </p:sp>
    </p:spTree>
    <p:extLst>
      <p:ext uri="{BB962C8B-B14F-4D97-AF65-F5344CB8AC3E}">
        <p14:creationId xmlns:p14="http://schemas.microsoft.com/office/powerpoint/2010/main" val="2539455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D1D9DA70-77B6-4A24-865D-AB133DB8EF8B}" type="datetimeFigureOut">
              <a:rPr lang="it-IT" smtClean="0"/>
              <a:pPr/>
              <a:t>26/04/2021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F05BCC3-79A2-46DD-B97C-89A2E7FE8853}" type="slidenum">
              <a:rPr lang="it-IT" smtClean="0"/>
              <a:pPr/>
              <a:t>‹N›</a:t>
            </a:fld>
            <a:endParaRPr lang="it-IT"/>
          </a:p>
        </p:txBody>
      </p:sp>
    </p:spTree>
    <p:extLst>
      <p:ext uri="{BB962C8B-B14F-4D97-AF65-F5344CB8AC3E}">
        <p14:creationId xmlns:p14="http://schemas.microsoft.com/office/powerpoint/2010/main" val="2593785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D1D9DA70-77B6-4A24-865D-AB133DB8EF8B}" type="datetimeFigureOut">
              <a:rPr lang="it-IT" smtClean="0"/>
              <a:pPr/>
              <a:t>26/04/2021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F05BCC3-79A2-46DD-B97C-89A2E7FE8853}" type="slidenum">
              <a:rPr lang="it-IT" smtClean="0"/>
              <a:pPr/>
              <a:t>‹N›</a:t>
            </a:fld>
            <a:endParaRPr lang="it-IT"/>
          </a:p>
        </p:txBody>
      </p:sp>
    </p:spTree>
    <p:extLst>
      <p:ext uri="{BB962C8B-B14F-4D97-AF65-F5344CB8AC3E}">
        <p14:creationId xmlns:p14="http://schemas.microsoft.com/office/powerpoint/2010/main" val="42283967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D1D9DA70-77B6-4A24-865D-AB133DB8EF8B}" type="datetimeFigureOut">
              <a:rPr lang="it-IT" smtClean="0"/>
              <a:pPr/>
              <a:t>26/04/2021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F05BCC3-79A2-46DD-B97C-89A2E7FE8853}" type="slidenum">
              <a:rPr lang="it-IT" smtClean="0"/>
              <a:pPr/>
              <a:t>‹N›</a:t>
            </a:fld>
            <a:endParaRPr lang="it-IT"/>
          </a:p>
        </p:txBody>
      </p:sp>
    </p:spTree>
    <p:extLst>
      <p:ext uri="{BB962C8B-B14F-4D97-AF65-F5344CB8AC3E}">
        <p14:creationId xmlns:p14="http://schemas.microsoft.com/office/powerpoint/2010/main" val="3666900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D9DA70-77B6-4A24-865D-AB133DB8EF8B}" type="datetimeFigureOut">
              <a:rPr lang="it-IT" smtClean="0"/>
              <a:pPr/>
              <a:t>26/04/2021</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05BCC3-79A2-46DD-B97C-89A2E7FE8853}" type="slidenum">
              <a:rPr lang="it-IT" smtClean="0"/>
              <a:pPr/>
              <a:t>‹N›</a:t>
            </a:fld>
            <a:endParaRPr lang="it-IT"/>
          </a:p>
        </p:txBody>
      </p:sp>
    </p:spTree>
    <p:extLst>
      <p:ext uri="{BB962C8B-B14F-4D97-AF65-F5344CB8AC3E}">
        <p14:creationId xmlns:p14="http://schemas.microsoft.com/office/powerpoint/2010/main" val="12998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4066" y="585332"/>
            <a:ext cx="10515600" cy="1325563"/>
          </a:xfrm>
        </p:spPr>
        <p:txBody>
          <a:bodyPr>
            <a:normAutofit fontScale="90000"/>
          </a:bodyPr>
          <a:lstStyle/>
          <a:p>
            <a:r>
              <a:rPr lang="it-IT" dirty="0">
                <a:solidFill>
                  <a:srgbClr val="FF0000"/>
                </a:solidFill>
              </a:rPr>
              <a:t>PROGETTTO SAPERE I SAPORI</a:t>
            </a:r>
            <a:br>
              <a:rPr lang="it-IT" dirty="0">
                <a:solidFill>
                  <a:srgbClr val="FF0000"/>
                </a:solidFill>
              </a:rPr>
            </a:br>
            <a:r>
              <a:rPr lang="it-IT" dirty="0">
                <a:solidFill>
                  <a:srgbClr val="FF0000"/>
                </a:solidFill>
              </a:rPr>
              <a:t>ANNO 2020/2021</a:t>
            </a:r>
            <a:br>
              <a:rPr lang="it-IT" dirty="0">
                <a:solidFill>
                  <a:srgbClr val="FF0000"/>
                </a:solidFill>
              </a:rPr>
            </a:br>
            <a:r>
              <a:rPr lang="it-IT" dirty="0">
                <a:solidFill>
                  <a:srgbClr val="FF0000"/>
                </a:solidFill>
              </a:rPr>
              <a:t>CLASSE:2A</a:t>
            </a:r>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081682" y="3685381"/>
            <a:ext cx="4387096" cy="2919412"/>
          </a:xfrm>
        </p:spPr>
      </p:pic>
      <p:pic>
        <p:nvPicPr>
          <p:cNvPr id="5" name="Segnaposto contenuto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025" y="2043112"/>
            <a:ext cx="3833883" cy="4221847"/>
          </a:xfrm>
          <a:prstGeom prst="rect">
            <a:avLst/>
          </a:prstGeom>
        </p:spPr>
      </p:pic>
      <p:pic>
        <p:nvPicPr>
          <p:cNvPr id="6" name="Segnaposto contenuto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7212" y="265112"/>
            <a:ext cx="3291566" cy="3291566"/>
          </a:xfrm>
          <a:prstGeom prst="rect">
            <a:avLst/>
          </a:prstGeom>
        </p:spPr>
      </p:pic>
    </p:spTree>
    <p:extLst>
      <p:ext uri="{BB962C8B-B14F-4D97-AF65-F5344CB8AC3E}">
        <p14:creationId xmlns:p14="http://schemas.microsoft.com/office/powerpoint/2010/main" val="1075984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71463" y="2108200"/>
            <a:ext cx="10515600" cy="1325563"/>
          </a:xfrm>
        </p:spPr>
        <p:txBody>
          <a:bodyPr>
            <a:normAutofit fontScale="90000"/>
          </a:bodyPr>
          <a:lstStyle/>
          <a:p>
            <a:r>
              <a:rPr lang="it-IT" dirty="0">
                <a:solidFill>
                  <a:srgbClr val="FF0000"/>
                </a:solidFill>
              </a:rPr>
              <a:t>LE CARATTERISTICHE</a:t>
            </a:r>
            <a:r>
              <a:rPr lang="it-IT" dirty="0"/>
              <a:t/>
            </a:r>
            <a:br>
              <a:rPr lang="it-IT" dirty="0"/>
            </a:br>
            <a:r>
              <a:rPr lang="it-IT" sz="2700" dirty="0"/>
              <a:t>LA STORIA DEL PEPERONE INIZIA  TANTO TEMPO FA,ED E’ TESTIMONIANZA DEL DURO LAVORO AGRICOLO,DELLA QUALITA’ E DELLE CAPACITA’ DI TRASFORMARE UN TIPICO PRODOTTO DEL TERRITORIO IN GUSTOSE PRELIBATEZZE PER LA TAVOLA SINO A RAPPRESENTARE IL SIMBOLO DELL’INTERO TERRITORIO,ESSO HA OTTENUTO IL MARCHIO DOP NEL 2010 E HA RAGGIUNTO IL PRESTIGIOSO RICONOSCIMENTO EUROPEO CON IL MARCHIO DOP.DIETRO AD UN SEMPLICE ORTAGGIO </a:t>
            </a:r>
            <a:r>
              <a:rPr lang="it-IT" sz="2700" dirty="0">
                <a:solidFill>
                  <a:prstClr val="black"/>
                </a:solidFill>
              </a:rPr>
              <a:t>COMMESTIBILE NASCE UNA IDENTITA’ CHE CONTRADDISTINGUE ED ESALTA UN TERRITORIO</a:t>
            </a:r>
            <a:endParaRPr lang="it-IT" sz="2700" dirty="0"/>
          </a:p>
        </p:txBody>
      </p:sp>
      <p:sp>
        <p:nvSpPr>
          <p:cNvPr id="3" name="Segnaposto contenuto 2"/>
          <p:cNvSpPr>
            <a:spLocks noGrp="1"/>
          </p:cNvSpPr>
          <p:nvPr>
            <p:ph idx="1"/>
          </p:nvPr>
        </p:nvSpPr>
        <p:spPr>
          <a:xfrm>
            <a:off x="10787063" y="-757238"/>
            <a:ext cx="2062162" cy="3143252"/>
          </a:xfrm>
        </p:spPr>
        <p:txBody>
          <a:bodyPr/>
          <a:lstStyle/>
          <a:p>
            <a:endParaRPr lang="it-IT" dirty="0"/>
          </a:p>
        </p:txBody>
      </p:sp>
      <p:pic>
        <p:nvPicPr>
          <p:cNvPr id="4" name="Immagine 3"/>
          <p:cNvPicPr>
            <a:picLocks noChangeAspect="1"/>
          </p:cNvPicPr>
          <p:nvPr/>
        </p:nvPicPr>
        <p:blipFill>
          <a:blip r:embed="rId2" cstate="print"/>
          <a:stretch>
            <a:fillRect/>
          </a:stretch>
        </p:blipFill>
        <p:spPr>
          <a:xfrm>
            <a:off x="6486526" y="4206384"/>
            <a:ext cx="4972049" cy="2370740"/>
          </a:xfrm>
          <a:prstGeom prst="rect">
            <a:avLst/>
          </a:prstGeom>
        </p:spPr>
      </p:pic>
    </p:spTree>
    <p:extLst>
      <p:ext uri="{BB962C8B-B14F-4D97-AF65-F5344CB8AC3E}">
        <p14:creationId xmlns:p14="http://schemas.microsoft.com/office/powerpoint/2010/main" val="9470768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8209" y="1879600"/>
            <a:ext cx="10515600" cy="1325563"/>
          </a:xfrm>
        </p:spPr>
        <p:txBody>
          <a:bodyPr>
            <a:normAutofit fontScale="90000"/>
          </a:bodyPr>
          <a:lstStyle/>
          <a:p>
            <a:pPr lvl="0">
              <a:spcBef>
                <a:spcPts val="1000"/>
              </a:spcBef>
            </a:pPr>
            <a:r>
              <a:rPr lang="it-IT" dirty="0">
                <a:solidFill>
                  <a:srgbClr val="FF0000"/>
                </a:solidFill>
              </a:rPr>
              <a:t>COME CRESCE IL PEPERONE DI PONTECORVO DOP</a:t>
            </a:r>
            <a:r>
              <a:rPr lang="it-IT" sz="2800" dirty="0">
                <a:solidFill>
                  <a:prstClr val="black"/>
                </a:solidFill>
                <a:latin typeface="Calibri" panose="020F0502020204030204"/>
              </a:rPr>
              <a:t/>
            </a:r>
            <a:br>
              <a:rPr lang="it-IT" sz="2800" dirty="0">
                <a:solidFill>
                  <a:prstClr val="black"/>
                </a:solidFill>
                <a:latin typeface="Calibri" panose="020F0502020204030204"/>
              </a:rPr>
            </a:br>
            <a:r>
              <a:rPr lang="it-IT" sz="2800" dirty="0">
                <a:solidFill>
                  <a:prstClr val="black"/>
                </a:solidFill>
                <a:latin typeface="Calibri" panose="020F0502020204030204"/>
              </a:rPr>
              <a:t>IL PEPERONE DI PONTECORVO INIZIA LA SUA CRESCITA IN INVERNO,CON LA SEMINA NEI SEMENZAI (SERRE).SUCCESSIVAMENTE,DOPO 30/50 GIORNI DALLA GERMINAZIONE,LE PIANTE VENGONO TRASFERITE IN CAMPO APERTO,IL CLIMA DI PONTECORVO E’ CALDO E TEMPERATO ED E’ PERFETTO PER LA PRODUZIONE DI QUESTO PRODOTTO </a:t>
            </a:r>
            <a:r>
              <a:rPr lang="it-IT" sz="2700" dirty="0">
                <a:solidFill>
                  <a:prstClr val="black"/>
                </a:solidFill>
              </a:rPr>
              <a:t>INFATTI </a:t>
            </a:r>
            <a:r>
              <a:rPr lang="it-IT" sz="2800" dirty="0">
                <a:solidFill>
                  <a:prstClr val="black"/>
                </a:solidFill>
                <a:latin typeface="Calibri" panose="020F0502020204030204"/>
              </a:rPr>
              <a:t>SE LA TEMPERATURA SI ATTESTA INTORNO AI 26 GRADI CENTIGRADI I SEMI GERMOGLIERANNO IN CIRCA 10 GIORNI.UNA VOLTA GERMOGLIATI I SEMI DI PEPERONE ALL’INTERNO DEL GERMOGLIATORE LE PIANTE INIZIERANNO A SVILUPPARSI E CRESCERE.NELL’ARCO DI QUALCHE SETTIMANA BISOGNA TRASFERIRE LE PIANTE E SISTEMARLE NEL TERRENO</a:t>
            </a:r>
            <a:br>
              <a:rPr lang="it-IT" sz="2800" dirty="0">
                <a:solidFill>
                  <a:prstClr val="black"/>
                </a:solidFill>
                <a:latin typeface="Calibri" panose="020F0502020204030204"/>
              </a:rPr>
            </a:br>
            <a:endParaRPr lang="it-IT" dirty="0">
              <a:solidFill>
                <a:srgbClr val="FF0000"/>
              </a:solidFill>
            </a:endParaRPr>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93454" y="4529138"/>
            <a:ext cx="3052555" cy="2057400"/>
          </a:xfrm>
        </p:spPr>
      </p:pic>
      <p:pic>
        <p:nvPicPr>
          <p:cNvPr id="3" name="Immagine 2"/>
          <p:cNvPicPr>
            <a:picLocks noChangeAspect="1"/>
          </p:cNvPicPr>
          <p:nvPr/>
        </p:nvPicPr>
        <p:blipFill>
          <a:blip r:embed="rId3" cstate="print"/>
          <a:stretch>
            <a:fillRect/>
          </a:stretch>
        </p:blipFill>
        <p:spPr>
          <a:xfrm>
            <a:off x="7108966" y="4504053"/>
            <a:ext cx="3494843" cy="2082485"/>
          </a:xfrm>
          <a:prstGeom prst="rect">
            <a:avLst/>
          </a:prstGeom>
        </p:spPr>
      </p:pic>
    </p:spTree>
    <p:extLst>
      <p:ext uri="{BB962C8B-B14F-4D97-AF65-F5344CB8AC3E}">
        <p14:creationId xmlns:p14="http://schemas.microsoft.com/office/powerpoint/2010/main" val="209108033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0013" y="2179636"/>
            <a:ext cx="10515600" cy="1325563"/>
          </a:xfrm>
        </p:spPr>
        <p:txBody>
          <a:bodyPr>
            <a:normAutofit fontScale="90000"/>
          </a:bodyPr>
          <a:lstStyle/>
          <a:p>
            <a:r>
              <a:rPr lang="it-IT" sz="2500" dirty="0">
                <a:solidFill>
                  <a:srgbClr val="FF0000"/>
                </a:solidFill>
                <a:latin typeface="Calibri" panose="020F0502020204030204"/>
              </a:rPr>
              <a:t>PERCHE’ SI DICE DOP</a:t>
            </a:r>
            <a:br>
              <a:rPr lang="it-IT" sz="2500" dirty="0">
                <a:solidFill>
                  <a:srgbClr val="FF0000"/>
                </a:solidFill>
                <a:latin typeface="Calibri" panose="020F0502020204030204"/>
              </a:rPr>
            </a:br>
            <a:r>
              <a:rPr lang="it-IT" sz="2500" dirty="0">
                <a:solidFill>
                  <a:prstClr val="black"/>
                </a:solidFill>
                <a:latin typeface="Calibri" panose="020F0502020204030204"/>
              </a:rPr>
              <a:t/>
            </a:r>
            <a:br>
              <a:rPr lang="it-IT" sz="2500" dirty="0">
                <a:solidFill>
                  <a:prstClr val="black"/>
                </a:solidFill>
                <a:latin typeface="Calibri" panose="020F0502020204030204"/>
              </a:rPr>
            </a:br>
            <a:r>
              <a:rPr lang="it-IT" sz="2500" dirty="0">
                <a:solidFill>
                  <a:prstClr val="black"/>
                </a:solidFill>
                <a:latin typeface="Calibri" panose="020F0502020204030204"/>
              </a:rPr>
              <a:t>SE DICO «PEPERONE DI PONTECORVO DOP» SICURAMENTE IN POCHI SANNO CHE C0S’E’,DOVE SI TROVA E QUANTO BUONO E SANO.O COME SI PUO’ MANGIARE? MA PRIMA,UN «ASSAGGIO» STORICO DEL PEPERONE.PROVIENE DAL CENTRO-SUD AMERICA DOVE I PRIMI ESEMPLARI RISALGONO AL IV E V SECOLO a.C. NELLA ZONA COSTIERA DEL GOLFO DEL MESSICO.LE ORIGINI STORICHE DEL PEPERONE DI PONTECORVO RISALGONO AL 1830,QUANDO IL PRINCIPATO DI PONTECORVO RICADEVA NEL DOMINIO DELLA SANTA SEDE:SE NE RITROVA TRACCIA IN UN OPUSCOLO IN CUI SI RIPORTA TRA LE COLTURE ORTICOLE,LA PRODUZIONE DI PEPERONE DIPONTECORVO.IL MARCHIO DOP VUOL DIRE DENOMINAZIONE ORIGINE PROTETTA.QUESTO MARCHIO VIENE ATTRIBUITO DALL’UNIONE EUROPEA AGLI ALIMENTI CON CARATTERISTICHE QUALITATIVE ESCLUSIVAMENTE ALTE</a:t>
            </a:r>
            <a:br>
              <a:rPr lang="it-IT" sz="2500" dirty="0">
                <a:solidFill>
                  <a:prstClr val="black"/>
                </a:solidFill>
                <a:latin typeface="Calibri" panose="020F0502020204030204"/>
              </a:rPr>
            </a:br>
            <a:r>
              <a:rPr lang="it-IT" sz="2500" dirty="0">
                <a:solidFill>
                  <a:prstClr val="black"/>
                </a:solidFill>
                <a:latin typeface="Calibri" panose="020F0502020204030204"/>
              </a:rPr>
              <a:t>GRAZIE AL TERRITORIO IN CUI SONO STATI PRODOTTI, ED ANCHE PER COME QUESTI PRODOTTI VENGONO COLTIVATI</a:t>
            </a:r>
            <a:br>
              <a:rPr lang="it-IT" sz="2500" dirty="0">
                <a:solidFill>
                  <a:prstClr val="black"/>
                </a:solidFill>
                <a:latin typeface="Calibri" panose="020F0502020204030204"/>
              </a:rPr>
            </a:br>
            <a:r>
              <a:rPr lang="it-IT" sz="2500" dirty="0">
                <a:solidFill>
                  <a:prstClr val="black"/>
                </a:solidFill>
                <a:latin typeface="Calibri" panose="020F0502020204030204"/>
              </a:rPr>
              <a:t/>
            </a:r>
            <a:br>
              <a:rPr lang="it-IT" sz="2500" dirty="0">
                <a:solidFill>
                  <a:prstClr val="black"/>
                </a:solidFill>
                <a:latin typeface="Calibri" panose="020F0502020204030204"/>
              </a:rPr>
            </a:br>
            <a:endParaRPr lang="it-IT" dirty="0"/>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flipH="1">
            <a:off x="11831105" y="6341317"/>
            <a:ext cx="301792" cy="214431"/>
          </a:xfrm>
        </p:spPr>
      </p:pic>
      <p:pic>
        <p:nvPicPr>
          <p:cNvPr id="3" name="Immagine 2"/>
          <p:cNvPicPr>
            <a:picLocks noChangeAspect="1"/>
          </p:cNvPicPr>
          <p:nvPr/>
        </p:nvPicPr>
        <p:blipFill>
          <a:blip r:embed="rId3" cstate="print"/>
          <a:stretch>
            <a:fillRect/>
          </a:stretch>
        </p:blipFill>
        <p:spPr>
          <a:xfrm>
            <a:off x="4447967" y="4598242"/>
            <a:ext cx="1748042" cy="1743075"/>
          </a:xfrm>
          <a:prstGeom prst="rect">
            <a:avLst/>
          </a:prstGeom>
        </p:spPr>
      </p:pic>
    </p:spTree>
    <p:extLst>
      <p:ext uri="{BB962C8B-B14F-4D97-AF65-F5344CB8AC3E}">
        <p14:creationId xmlns:p14="http://schemas.microsoft.com/office/powerpoint/2010/main" val="3483697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679450"/>
            <a:ext cx="10515600" cy="1325563"/>
          </a:xfrm>
        </p:spPr>
        <p:txBody>
          <a:bodyPr>
            <a:normAutofit fontScale="90000"/>
          </a:bodyPr>
          <a:lstStyle/>
          <a:p>
            <a:r>
              <a:rPr lang="it-IT" dirty="0">
                <a:solidFill>
                  <a:srgbClr val="FF0000"/>
                </a:solidFill>
              </a:rPr>
              <a:t/>
            </a:r>
            <a:br>
              <a:rPr lang="it-IT" dirty="0">
                <a:solidFill>
                  <a:srgbClr val="FF0000"/>
                </a:solidFill>
              </a:rPr>
            </a:br>
            <a:r>
              <a:rPr lang="it-IT" sz="3100" dirty="0"/>
              <a:t>QUESTO E’ CLAUDIO NATONI CHE E’ STATO IL PRIMO A COLTIVARE IL PEPERONE DOP DI PONTECORVO E GESTISCE UN’AZIENDA CON SUA FIGLIA.LA CREAZIONE DI QUESTA AZIENDA E’ PARTITA DA UNA SCOMMESSA FATTA AL BAR CON DEGLI AMICI (COME NEI VIDEO ALLEGATI)</a:t>
            </a:r>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318757" y="2414588"/>
            <a:ext cx="2810704" cy="4239094"/>
          </a:xfrm>
        </p:spPr>
      </p:pic>
    </p:spTree>
    <p:extLst>
      <p:ext uri="{BB962C8B-B14F-4D97-AF65-F5344CB8AC3E}">
        <p14:creationId xmlns:p14="http://schemas.microsoft.com/office/powerpoint/2010/main" val="326918313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22263"/>
            <a:ext cx="10515600" cy="1325563"/>
          </a:xfrm>
        </p:spPr>
        <p:txBody>
          <a:bodyPr/>
          <a:lstStyle/>
          <a:p>
            <a:r>
              <a:rPr lang="it-IT" dirty="0">
                <a:solidFill>
                  <a:srgbClr val="FF0000"/>
                </a:solidFill>
              </a:rPr>
              <a:t>RICETTE CON IL PEPERONE DOP</a:t>
            </a:r>
          </a:p>
        </p:txBody>
      </p:sp>
      <p:sp>
        <p:nvSpPr>
          <p:cNvPr id="3" name="Segnaposto contenuto 2"/>
          <p:cNvSpPr>
            <a:spLocks noGrp="1"/>
          </p:cNvSpPr>
          <p:nvPr>
            <p:ph idx="1"/>
          </p:nvPr>
        </p:nvSpPr>
        <p:spPr>
          <a:xfrm>
            <a:off x="623887" y="1658938"/>
            <a:ext cx="10515600" cy="4351338"/>
          </a:xfrm>
        </p:spPr>
        <p:txBody>
          <a:bodyPr/>
          <a:lstStyle/>
          <a:p>
            <a:pPr marL="0" indent="0">
              <a:buNone/>
            </a:pPr>
            <a:r>
              <a:rPr lang="it-IT" dirty="0"/>
              <a:t>INGREDIENTI: PEPERONI,ALCOOL,ACQUA,ZUCCHERO,LIMONE,AROMI NATURALI</a:t>
            </a:r>
          </a:p>
          <a:p>
            <a:pPr marL="0" indent="0">
              <a:buNone/>
            </a:pPr>
            <a:r>
              <a:rPr lang="it-IT" dirty="0"/>
              <a:t>TEMPERATURA DI SERVIZIO: FREDDO</a:t>
            </a:r>
          </a:p>
          <a:p>
            <a:pPr marL="0" indent="0">
              <a:buNone/>
            </a:pPr>
            <a:r>
              <a:rPr lang="it-IT" dirty="0"/>
              <a:t>SAPORE:DAL GUSTO DELICATO</a:t>
            </a:r>
          </a:p>
          <a:p>
            <a:pPr marL="0" indent="0">
              <a:buNone/>
            </a:pPr>
            <a:r>
              <a:rPr lang="it-IT" dirty="0"/>
              <a:t>PROPRIETA’: DIGESTIVO</a:t>
            </a:r>
          </a:p>
          <a:p>
            <a:pPr marL="0" indent="0">
              <a:buNone/>
            </a:pPr>
            <a:r>
              <a:rPr lang="it-IT" dirty="0"/>
              <a:t>DA ABBINARE: DOPO PASTO</a:t>
            </a:r>
          </a:p>
          <a:p>
            <a:pPr marL="0" indent="0">
              <a:buNone/>
            </a:pPr>
            <a:r>
              <a:rPr lang="it-IT" dirty="0"/>
              <a:t>VISTA: COLORE ARANCIO</a:t>
            </a:r>
          </a:p>
        </p:txBody>
      </p:sp>
      <p:pic>
        <p:nvPicPr>
          <p:cNvPr id="4" name="Immagine 3"/>
          <p:cNvPicPr>
            <a:picLocks noChangeAspect="1"/>
          </p:cNvPicPr>
          <p:nvPr/>
        </p:nvPicPr>
        <p:blipFill>
          <a:blip r:embed="rId2" cstate="print"/>
          <a:stretch>
            <a:fillRect/>
          </a:stretch>
        </p:blipFill>
        <p:spPr>
          <a:xfrm>
            <a:off x="7649749" y="2648553"/>
            <a:ext cx="2725442" cy="3372835"/>
          </a:xfrm>
          <a:prstGeom prst="rect">
            <a:avLst/>
          </a:prstGeom>
        </p:spPr>
      </p:pic>
    </p:spTree>
    <p:extLst>
      <p:ext uri="{BB962C8B-B14F-4D97-AF65-F5344CB8AC3E}">
        <p14:creationId xmlns:p14="http://schemas.microsoft.com/office/powerpoint/2010/main" val="406315831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85763"/>
            <a:ext cx="10515600" cy="1325563"/>
          </a:xfrm>
        </p:spPr>
        <p:txBody>
          <a:bodyPr/>
          <a:lstStyle/>
          <a:p>
            <a:r>
              <a:rPr lang="it-IT" dirty="0">
                <a:solidFill>
                  <a:srgbClr val="FF0000"/>
                </a:solidFill>
              </a:rPr>
              <a:t>PEPERONE CORNETTO DOP DI PONTECORVO</a:t>
            </a:r>
          </a:p>
        </p:txBody>
      </p:sp>
      <p:sp>
        <p:nvSpPr>
          <p:cNvPr id="3" name="Segnaposto contenuto 2"/>
          <p:cNvSpPr>
            <a:spLocks noGrp="1"/>
          </p:cNvSpPr>
          <p:nvPr>
            <p:ph idx="1"/>
          </p:nvPr>
        </p:nvSpPr>
        <p:spPr>
          <a:xfrm>
            <a:off x="666750" y="496888"/>
            <a:ext cx="10515600" cy="4351338"/>
          </a:xfrm>
        </p:spPr>
        <p:txBody>
          <a:bodyPr>
            <a:noAutofit/>
          </a:bodyPr>
          <a:lstStyle/>
          <a:p>
            <a:pPr marL="0" indent="0">
              <a:buNone/>
            </a:pPr>
            <a:r>
              <a:rPr lang="it-IT" sz="2000" dirty="0"/>
              <a:t>SI PRESENTA DI COLORE ROSSO CON FORMA ALLUNGATA COPERTO DI BLU,LA LUNGHEZZA VARIA DAI 18 AI 14 CM.LA POLPA E’ SAPIDA,LA BUCCIA SOTTILISSIMA FACILE DA MASTICARE,PER QUESTO IL PEPERONE RISULTA PIU’ DIGERIBILE</a:t>
            </a:r>
          </a:p>
          <a:p>
            <a:pPr marL="0" indent="0">
              <a:buNone/>
            </a:pPr>
            <a:r>
              <a:rPr lang="it-IT" sz="2000" dirty="0"/>
              <a:t>L’AREA GEOGRAFICA DI PRODUZIONE E CONFEZIONAMENTO DEL PEPERONE COMPRENDE IL TERRITORIO AMMINISTRATIVO DEL COMUNE DI PONTECORVO</a:t>
            </a:r>
          </a:p>
          <a:p>
            <a:pPr marL="0" indent="0">
              <a:buNone/>
            </a:pPr>
            <a:r>
              <a:rPr lang="it-IT" sz="2000" dirty="0"/>
              <a:t>IL PEPERONE SI PRESTA A DIVERSE RICETTE TRA CUI :QUELLA DEI PEPERONI IN AGRODOLCE</a:t>
            </a:r>
          </a:p>
          <a:p>
            <a:pPr marL="0" indent="0">
              <a:buNone/>
            </a:pPr>
            <a:r>
              <a:rPr lang="it-IT" sz="2000" dirty="0"/>
              <a:t>INGREDIENTI:</a:t>
            </a:r>
            <a:br>
              <a:rPr lang="it-IT" sz="2000" dirty="0"/>
            </a:br>
            <a:r>
              <a:rPr lang="it-IT" sz="2000" dirty="0"/>
              <a:t>700 GR DI PEPERONI</a:t>
            </a:r>
          </a:p>
          <a:p>
            <a:pPr marL="0" indent="0">
              <a:buNone/>
            </a:pPr>
            <a:r>
              <a:rPr lang="it-IT" sz="2000" dirty="0"/>
              <a:t>2 SPICCHIDAGLIO</a:t>
            </a:r>
          </a:p>
          <a:p>
            <a:pPr marL="0" indent="0">
              <a:buNone/>
            </a:pPr>
            <a:r>
              <a:rPr lang="it-IT" sz="2000" dirty="0"/>
              <a:t>50 GR OLIO EX VERGINE DI OLIVA</a:t>
            </a:r>
          </a:p>
          <a:p>
            <a:pPr marL="0" indent="0">
              <a:buNone/>
            </a:pPr>
            <a:r>
              <a:rPr lang="it-IT" sz="2000" dirty="0"/>
              <a:t>10 GR DI SALE</a:t>
            </a:r>
          </a:p>
          <a:p>
            <a:pPr marL="0" indent="0">
              <a:buNone/>
            </a:pPr>
            <a:r>
              <a:rPr lang="it-IT" sz="2000" dirty="0"/>
              <a:t>30 GR DI ZUCCHERO</a:t>
            </a:r>
          </a:p>
          <a:p>
            <a:pPr marL="0" indent="0">
              <a:buNone/>
            </a:pPr>
            <a:r>
              <a:rPr lang="it-IT" sz="2000" dirty="0"/>
              <a:t>50 GR ACETO BALSAMICO</a:t>
            </a:r>
          </a:p>
          <a:p>
            <a:pPr marL="0" indent="0">
              <a:buNone/>
            </a:pPr>
            <a:r>
              <a:rPr lang="it-IT" sz="2000" dirty="0"/>
              <a:t>50 GR DI VINO BIANCO</a:t>
            </a:r>
          </a:p>
          <a:p>
            <a:pPr marL="0" indent="0">
              <a:buNone/>
            </a:pPr>
            <a:r>
              <a:rPr lang="it-IT" sz="2000" dirty="0"/>
              <a:t>IN UNA PADELLA METTIAMO OLIO E AGLIO E FACCIAMO SOFFRIGGERE UN PO’,UNIAMO I PEPERONI PULITI E TAGLIATI A LISTARELLE, FACCIAMO ROSOOARE E AGGIUNGIAMO VINO,ACETO E ZUCCHERO,MESCOLIAMO E AGGIUNGIAMO IL SALE, CON IL COPERCHIO CHIUSO CUOCERE PER CIRCA 20 MIN.A FUOCO LENTO</a:t>
            </a:r>
          </a:p>
        </p:txBody>
      </p:sp>
      <p:pic>
        <p:nvPicPr>
          <p:cNvPr id="4" name="Immagine 3"/>
          <p:cNvPicPr>
            <a:picLocks noChangeAspect="1"/>
          </p:cNvPicPr>
          <p:nvPr/>
        </p:nvPicPr>
        <p:blipFill>
          <a:blip r:embed="rId2" cstate="print"/>
          <a:stretch>
            <a:fillRect/>
          </a:stretch>
        </p:blipFill>
        <p:spPr>
          <a:xfrm>
            <a:off x="9365958" y="3093631"/>
            <a:ext cx="1902117" cy="2042337"/>
          </a:xfrm>
          <a:prstGeom prst="rect">
            <a:avLst/>
          </a:prstGeom>
        </p:spPr>
      </p:pic>
    </p:spTree>
    <p:extLst>
      <p:ext uri="{BB962C8B-B14F-4D97-AF65-F5344CB8AC3E}">
        <p14:creationId xmlns:p14="http://schemas.microsoft.com/office/powerpoint/2010/main" val="350946377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66775" y="965200"/>
            <a:ext cx="10515600" cy="1325563"/>
          </a:xfrm>
        </p:spPr>
        <p:txBody>
          <a:bodyPr>
            <a:normAutofit fontScale="90000"/>
          </a:bodyPr>
          <a:lstStyle/>
          <a:p>
            <a:r>
              <a:rPr lang="it-IT" dirty="0">
                <a:solidFill>
                  <a:srgbClr val="FF0000"/>
                </a:solidFill>
              </a:rPr>
              <a:t>LE SAGRE:</a:t>
            </a:r>
            <a:br>
              <a:rPr lang="it-IT" dirty="0">
                <a:solidFill>
                  <a:srgbClr val="FF0000"/>
                </a:solidFill>
              </a:rPr>
            </a:br>
            <a:r>
              <a:rPr lang="it-IT" dirty="0">
                <a:solidFill>
                  <a:srgbClr val="FF0000"/>
                </a:solidFill>
              </a:rPr>
              <a:t/>
            </a:r>
            <a:br>
              <a:rPr lang="it-IT" dirty="0">
                <a:solidFill>
                  <a:srgbClr val="FF0000"/>
                </a:solidFill>
              </a:rPr>
            </a:br>
            <a:r>
              <a:rPr lang="it-IT" sz="2700" dirty="0"/>
              <a:t>PER PUBBLICIZZARE QUESTO PRODOTTO,A PONTECORVO,OGNI ANNO A FINE AGOSTO SI TIENE LA TRADIZIONALE SAGRA DEL PEPERONE.PUTROPPO NELL’ULTIMO ANNO QUESTA SAGRA NON SI E’ POTUTA TENERE A CAUSA PANDEMIA</a:t>
            </a:r>
            <a:r>
              <a:rPr lang="it-IT" dirty="0"/>
              <a:t/>
            </a:r>
            <a:br>
              <a:rPr lang="it-IT" dirty="0"/>
            </a:br>
            <a:endParaRPr lang="it-IT" dirty="0"/>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157538" y="2714361"/>
            <a:ext cx="4476750" cy="3083983"/>
          </a:xfrm>
        </p:spPr>
      </p:pic>
    </p:spTree>
    <p:extLst>
      <p:ext uri="{BB962C8B-B14F-4D97-AF65-F5344CB8AC3E}">
        <p14:creationId xmlns:p14="http://schemas.microsoft.com/office/powerpoint/2010/main" val="2778673703"/>
      </p:ext>
    </p:extLst>
  </p:cSld>
  <p:clrMapOvr>
    <a:masterClrMapping/>
  </p:clrMapOvr>
  <p:transition spd="slow">
    <p:randomBar dir="vert"/>
  </p:transition>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328</TotalTime>
  <Words>587</Words>
  <Application>Microsoft Office PowerPoint</Application>
  <PresentationFormat>Widescreen</PresentationFormat>
  <Paragraphs>25</Paragraphs>
  <Slides>8</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8</vt:i4>
      </vt:variant>
    </vt:vector>
  </HeadingPairs>
  <TitlesOfParts>
    <vt:vector size="12" baseType="lpstr">
      <vt:lpstr>Arial</vt:lpstr>
      <vt:lpstr>Calibri</vt:lpstr>
      <vt:lpstr>Calibri Light</vt:lpstr>
      <vt:lpstr>Tema di Office</vt:lpstr>
      <vt:lpstr>PROGETTTO SAPERE I SAPORI ANNO 2020/2021 CLASSE:2A</vt:lpstr>
      <vt:lpstr>LE CARATTERISTICHE LA STORIA DEL PEPERONE INIZIA  TANTO TEMPO FA,ED E’ TESTIMONIANZA DEL DURO LAVORO AGRICOLO,DELLA QUALITA’ E DELLE CAPACITA’ DI TRASFORMARE UN TIPICO PRODOTTO DEL TERRITORIO IN GUSTOSE PRELIBATEZZE PER LA TAVOLA SINO A RAPPRESENTARE IL SIMBOLO DELL’INTERO TERRITORIO,ESSO HA OTTENUTO IL MARCHIO DOP NEL 2010 E HA RAGGIUNTO IL PRESTIGIOSO RICONOSCIMENTO EUROPEO CON IL MARCHIO DOP.DIETRO AD UN SEMPLICE ORTAGGIO COMMESTIBILE NASCE UNA IDENTITA’ CHE CONTRADDISTINGUE ED ESALTA UN TERRITORIO</vt:lpstr>
      <vt:lpstr>COME CRESCE IL PEPERONE DI PONTECORVO DOP IL PEPERONE DI PONTECORVO INIZIA LA SUA CRESCITA IN INVERNO,CON LA SEMINA NEI SEMENZAI (SERRE).SUCCESSIVAMENTE,DOPO 30/50 GIORNI DALLA GERMINAZIONE,LE PIANTE VENGONO TRASFERITE IN CAMPO APERTO,IL CLIMA DI PONTECORVO E’ CALDO E TEMPERATO ED E’ PERFETTO PER LA PRODUZIONE DI QUESTO PRODOTTO INFATTI SE LA TEMPERATURA SI ATTESTA INTORNO AI 26 GRADI CENTIGRADI I SEMI GERMOGLIERANNO IN CIRCA 10 GIORNI.UNA VOLTA GERMOGLIATI I SEMI DI PEPERONE ALL’INTERNO DEL GERMOGLIATORE LE PIANTE INIZIERANNO A SVILUPPARSI E CRESCERE.NELL’ARCO DI QUALCHE SETTIMANA BISOGNA TRASFERIRE LE PIANTE E SISTEMARLE NEL TERRENO </vt:lpstr>
      <vt:lpstr>PERCHE’ SI DICE DOP  SE DICO «PEPERONE DI PONTECORVO DOP» SICURAMENTE IN POCHI SANNO CHE C0S’E’,DOVE SI TROVA E QUANTO BUONO E SANO.O COME SI PUO’ MANGIARE? MA PRIMA,UN «ASSAGGIO» STORICO DEL PEPERONE.PROVIENE DAL CENTRO-SUD AMERICA DOVE I PRIMI ESEMPLARI RISALGONO AL IV E V SECOLO a.C. NELLA ZONA COSTIERA DEL GOLFO DEL MESSICO.LE ORIGINI STORICHE DEL PEPERONE DI PONTECORVO RISALGONO AL 1830,QUANDO IL PRINCIPATO DI PONTECORVO RICADEVA NEL DOMINIO DELLA SANTA SEDE:SE NE RITROVA TRACCIA IN UN OPUSCOLO IN CUI SI RIPORTA TRA LE COLTURE ORTICOLE,LA PRODUZIONE DI PEPERONE DIPONTECORVO.IL MARCHIO DOP VUOL DIRE DENOMINAZIONE ORIGINE PROTETTA.QUESTO MARCHIO VIENE ATTRIBUITO DALL’UNIONE EUROPEA AGLI ALIMENTI CON CARATTERISTICHE QUALITATIVE ESCLUSIVAMENTE ALTE GRAZIE AL TERRITORIO IN CUI SONO STATI PRODOTTI, ED ANCHE PER COME QUESTI PRODOTTI VENGONO COLTIVATI  </vt:lpstr>
      <vt:lpstr> QUESTO E’ CLAUDIO NATONI CHE E’ STATO IL PRIMO A COLTIVARE IL PEPERONE DOP DI PONTECORVO E GESTISCE UN’AZIENDA CON SUA FIGLIA.LA CREAZIONE DI QUESTA AZIENDA E’ PARTITA DA UNA SCOMMESSA FATTA AL BAR CON DEGLI AMICI (COME NEI VIDEO ALLEGATI)</vt:lpstr>
      <vt:lpstr>RICETTE CON IL PEPERONE DOP</vt:lpstr>
      <vt:lpstr>PEPERONE CORNETTO DOP DI PONTECORVO</vt:lpstr>
      <vt:lpstr>LE SAGRE:  PER PUBBLICIZZARE QUESTO PRODOTTO,A PONTECORVO,OGNI ANNO A FINE AGOSTO SI TIENE LA TRADIZIONALE SAGRA DEL PEPERONE.PUTROPPO NELL’ULTIMO ANNO QUESTA SAGRA NON SI E’ POTUTA TENERE A CAUSA PANDEMIA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PEPERONE DOC PONTECORVESE</dc:title>
  <dc:creator>Lorenzo</dc:creator>
  <cp:lastModifiedBy>Asus</cp:lastModifiedBy>
  <cp:revision>27</cp:revision>
  <dcterms:created xsi:type="dcterms:W3CDTF">2021-03-16T14:03:15Z</dcterms:created>
  <dcterms:modified xsi:type="dcterms:W3CDTF">2021-04-26T20:28:17Z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159680</vt:lpwstr>
  </property>
  <property fmtid="{D5CDD505-2E9C-101B-9397-08002B2CF9AE}" pid="3" name="NXPowerLiteSettings">
    <vt:lpwstr>C7000400038000</vt:lpwstr>
  </property>
  <property fmtid="{D5CDD505-2E9C-101B-9397-08002B2CF9AE}" pid="4" name="NXPowerLiteVersion">
    <vt:lpwstr>S9.0.3</vt:lpwstr>
  </property>
</Properties>
</file>